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14255750" cy="10691813"/>
  <p:notesSz cx="9939338" cy="6805613"/>
  <p:defaultTextStyle>
    <a:defPPr>
      <a:defRPr lang="fr-FR"/>
    </a:defPPr>
    <a:lvl1pPr marL="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1pPr>
    <a:lvl2pPr marL="38616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2pPr>
    <a:lvl3pPr marL="77233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3pPr>
    <a:lvl4pPr marL="1158496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4pPr>
    <a:lvl5pPr marL="1544661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5pPr>
    <a:lvl6pPr marL="193082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6pPr>
    <a:lvl7pPr marL="231699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7pPr>
    <a:lvl8pPr marL="270315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8pPr>
    <a:lvl9pPr marL="308932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4" userDrawn="1">
          <p15:clr>
            <a:srgbClr val="A4A3A4"/>
          </p15:clr>
        </p15:guide>
        <p15:guide id="2" pos="6331" userDrawn="1">
          <p15:clr>
            <a:srgbClr val="A4A3A4"/>
          </p15:clr>
        </p15:guide>
        <p15:guide id="3" orient="horz" pos="3368" userDrawn="1">
          <p15:clr>
            <a:srgbClr val="A4A3A4"/>
          </p15:clr>
        </p15:guide>
        <p15:guide id="4" pos="44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41F"/>
    <a:srgbClr val="0085B0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66" d="100"/>
          <a:sy n="66" d="100"/>
        </p:scale>
        <p:origin x="468" y="-420"/>
      </p:cViewPr>
      <p:guideLst>
        <p:guide orient="horz" pos="1604"/>
        <p:guide pos="6331"/>
        <p:guide orient="horz" pos="3368"/>
        <p:guide pos="449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5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29/09/2020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4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5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69189" y="3321396"/>
            <a:ext cx="12117388" cy="229181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38364" y="6058697"/>
            <a:ext cx="9979024" cy="27323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8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3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7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22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91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75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548508" y="225226"/>
            <a:ext cx="2650682" cy="478904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89041" y="225226"/>
            <a:ext cx="7721863" cy="478904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26111" y="6870485"/>
            <a:ext cx="12117388" cy="2123512"/>
          </a:xfrm>
        </p:spPr>
        <p:txBody>
          <a:bodyPr anchor="t"/>
          <a:lstStyle>
            <a:lvl1pPr algn="l">
              <a:defRPr sz="3443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126111" y="4531647"/>
            <a:ext cx="12117388" cy="2338834"/>
          </a:xfrm>
        </p:spPr>
        <p:txBody>
          <a:bodyPr anchor="b"/>
          <a:lstStyle>
            <a:lvl1pPr marL="0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1pPr>
            <a:lvl2pPr marL="384434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68868" indent="0">
              <a:buNone/>
              <a:defRPr sz="1377">
                <a:solidFill>
                  <a:schemeClr val="tx1">
                    <a:tint val="75000"/>
                  </a:schemeClr>
                </a:solidFill>
              </a:defRPr>
            </a:lvl3pPr>
            <a:lvl4pPr marL="115330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4pPr>
            <a:lvl5pPr marL="1537737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5pPr>
            <a:lvl6pPr marL="1922171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6pPr>
            <a:lvl7pPr marL="2306605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7pPr>
            <a:lvl8pPr marL="2691039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8pPr>
            <a:lvl9pPr marL="307547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89045" y="1309255"/>
            <a:ext cx="5185034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11666" y="1309255"/>
            <a:ext cx="5187511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2794" y="428170"/>
            <a:ext cx="12830176" cy="178197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12795" y="2393288"/>
            <a:ext cx="6298763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12795" y="3390691"/>
            <a:ext cx="6298763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7241730" y="2393288"/>
            <a:ext cx="6301239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7241730" y="3390691"/>
            <a:ext cx="6301239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2791" y="425695"/>
            <a:ext cx="4690044" cy="1811668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73606" y="425694"/>
            <a:ext cx="7969360" cy="9125166"/>
          </a:xfrm>
        </p:spPr>
        <p:txBody>
          <a:bodyPr/>
          <a:lstStyle>
            <a:lvl1pPr>
              <a:defRPr sz="2616"/>
            </a:lvl1pPr>
            <a:lvl2pPr>
              <a:defRPr sz="2479"/>
            </a:lvl2pPr>
            <a:lvl3pPr>
              <a:defRPr sz="2066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2791" y="2237362"/>
            <a:ext cx="4690044" cy="7313497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94229" y="7484274"/>
            <a:ext cx="8553450" cy="883559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794229" y="955335"/>
            <a:ext cx="8553450" cy="6415088"/>
          </a:xfrm>
        </p:spPr>
        <p:txBody>
          <a:bodyPr/>
          <a:lstStyle>
            <a:lvl1pPr marL="0" indent="0">
              <a:buNone/>
              <a:defRPr sz="2616"/>
            </a:lvl1pPr>
            <a:lvl2pPr marL="384434" indent="0">
              <a:buNone/>
              <a:defRPr sz="2479"/>
            </a:lvl2pPr>
            <a:lvl3pPr marL="768868" indent="0">
              <a:buNone/>
              <a:defRPr sz="2066"/>
            </a:lvl3pPr>
            <a:lvl4pPr marL="1153303" indent="0">
              <a:buNone/>
              <a:defRPr sz="1653"/>
            </a:lvl4pPr>
            <a:lvl5pPr marL="1537737" indent="0">
              <a:buNone/>
              <a:defRPr sz="1653"/>
            </a:lvl5pPr>
            <a:lvl6pPr marL="1922171" indent="0">
              <a:buNone/>
              <a:defRPr sz="1653"/>
            </a:lvl6pPr>
            <a:lvl7pPr marL="2306605" indent="0">
              <a:buNone/>
              <a:defRPr sz="1653"/>
            </a:lvl7pPr>
            <a:lvl8pPr marL="2691039" indent="0">
              <a:buNone/>
              <a:defRPr sz="1653"/>
            </a:lvl8pPr>
            <a:lvl9pPr marL="3075473" indent="0">
              <a:buNone/>
              <a:defRPr sz="1653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794229" y="8367832"/>
            <a:ext cx="8553450" cy="1254804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712794" y="428170"/>
            <a:ext cx="12830176" cy="1781970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12794" y="2494759"/>
            <a:ext cx="12830176" cy="7056104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12796" y="9909732"/>
            <a:ext cx="3326341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870725" y="9909732"/>
            <a:ext cx="4514321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16627" y="9909732"/>
            <a:ext cx="3326341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8868" rtl="0" eaLnBrk="1" latinLnBrk="0" hangingPunct="1">
        <a:spcBef>
          <a:spcPct val="0"/>
        </a:spcBef>
        <a:buNone/>
        <a:defRPr sz="37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326" indent="-288326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624706" indent="-240272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2479" kern="1200">
          <a:solidFill>
            <a:schemeClr val="tx1"/>
          </a:solidFill>
          <a:latin typeface="+mn-lt"/>
          <a:ea typeface="+mn-ea"/>
          <a:cs typeface="+mn-cs"/>
        </a:defRPr>
      </a:lvl2pPr>
      <a:lvl3pPr marL="961086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66" kern="1200">
          <a:solidFill>
            <a:schemeClr val="tx1"/>
          </a:solidFill>
          <a:latin typeface="+mn-lt"/>
          <a:ea typeface="+mn-ea"/>
          <a:cs typeface="+mn-cs"/>
        </a:defRPr>
      </a:lvl3pPr>
      <a:lvl4pPr marL="1345520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72995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»"/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211438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49882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88325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267692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1pPr>
      <a:lvl2pPr marL="384434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2pPr>
      <a:lvl3pPr marL="768868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15330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537737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1922171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306605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691039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07547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/>
          <p:cNvSpPr txBox="1">
            <a:spLocks/>
          </p:cNvSpPr>
          <p:nvPr/>
        </p:nvSpPr>
        <p:spPr>
          <a:xfrm>
            <a:off x="3348038" y="1673498"/>
            <a:ext cx="7558916" cy="780145"/>
          </a:xfrm>
          <a:prstGeom prst="rect">
            <a:avLst/>
          </a:prstGeom>
          <a:solidFill>
            <a:srgbClr val="33241F"/>
          </a:solidFill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>
                <a:solidFill>
                  <a:schemeClr val="bg1"/>
                </a:solidFill>
              </a:rPr>
              <a:t>Troubles de la sexualité</a:t>
            </a:r>
          </a:p>
          <a:p>
            <a:r>
              <a:rPr lang="fr-FR" sz="2000" b="1" dirty="0">
                <a:solidFill>
                  <a:schemeClr val="bg1"/>
                </a:solidFill>
              </a:rPr>
              <a:t>Traitement médical de la dysfonction érectile par onde de choc</a:t>
            </a:r>
          </a:p>
          <a:p>
            <a:r>
              <a:rPr lang="fr-FR" sz="2000" dirty="0">
                <a:solidFill>
                  <a:schemeClr val="bg1"/>
                </a:solidFill>
              </a:rPr>
              <a:t> 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166" y="8514258"/>
            <a:ext cx="3064653" cy="642373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3815507" y="5485854"/>
            <a:ext cx="6713962" cy="2308324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fr-FR" sz="1200" b="1" dirty="0"/>
              <a:t>Traitez la cause et non les symptômes grâce à </a:t>
            </a:r>
            <a:r>
              <a:rPr lang="fr-FR" sz="1200" b="1" dirty="0"/>
              <a:t>une méthode </a:t>
            </a:r>
            <a:r>
              <a:rPr lang="fr-FR" sz="1200" b="1" dirty="0"/>
              <a:t>naturelle</a:t>
            </a:r>
            <a:br>
              <a:rPr lang="fr-FR" sz="1200" b="1" dirty="0"/>
            </a:br>
            <a:r>
              <a:rPr lang="fr-FR" sz="1200" b="1" dirty="0"/>
              <a:t>Les ondes de choc : un nouvel espoir</a:t>
            </a:r>
            <a:endParaRPr lang="fr-FR" sz="1200" dirty="0"/>
          </a:p>
          <a:p>
            <a:r>
              <a:rPr lang="fr-FR" sz="1200" dirty="0"/>
              <a:t> </a:t>
            </a:r>
            <a:endParaRPr lang="fr-FR" sz="1200" b="1" dirty="0"/>
          </a:p>
          <a:p>
            <a:r>
              <a:rPr lang="fr-FR" sz="1200" dirty="0"/>
              <a:t>Des millions d’hommes souffrent de dysfonction érectile en France. Pour beaucoup d’entre eux la cause est d’origine </a:t>
            </a:r>
            <a:r>
              <a:rPr lang="fr-FR" sz="1200" b="1" dirty="0"/>
              <a:t>vasculaire ou diabétique.</a:t>
            </a:r>
            <a:r>
              <a:rPr lang="fr-FR" sz="1200" dirty="0"/>
              <a:t> </a:t>
            </a:r>
            <a:endParaRPr lang="fr-FR" sz="1200" dirty="0"/>
          </a:p>
          <a:p>
            <a:r>
              <a:rPr lang="fr-FR" sz="1200" dirty="0"/>
              <a:t>En </a:t>
            </a:r>
            <a:r>
              <a:rPr lang="fr-FR" sz="1200" b="1" dirty="0"/>
              <a:t>agissant directement sur les origines de la dysfonction érectile plutôt que sur les symptômes </a:t>
            </a:r>
            <a:r>
              <a:rPr lang="fr-FR" sz="1200" dirty="0"/>
              <a:t>notre solution </a:t>
            </a:r>
            <a:r>
              <a:rPr lang="fr-FR" sz="1200" b="1" dirty="0"/>
              <a:t>ED1000</a:t>
            </a:r>
            <a:r>
              <a:rPr lang="fr-FR" sz="1200" dirty="0"/>
              <a:t> est une technologie réellement innovante.</a:t>
            </a:r>
            <a:br>
              <a:rPr lang="fr-FR" sz="1200" dirty="0"/>
            </a:br>
            <a:endParaRPr lang="fr-FR" sz="1200" dirty="0"/>
          </a:p>
          <a:p>
            <a:r>
              <a:rPr lang="fr-FR" sz="1200" b="1" dirty="0"/>
              <a:t>Le </a:t>
            </a:r>
            <a:r>
              <a:rPr lang="fr-FR" sz="1200" b="1" dirty="0"/>
              <a:t>principal avantage de notre traitement thérapeutique est qu’il obtient des effets durables sur les fonctions érectiles, et ce de manière naturelle, sans souffrance ni prise de médicaments. </a:t>
            </a:r>
            <a:endParaRPr lang="fr-FR" sz="120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945" y="2774251"/>
            <a:ext cx="1935298" cy="201803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344" y="7419041"/>
            <a:ext cx="1348886" cy="108178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156" y="2629196"/>
            <a:ext cx="3574332" cy="2087562"/>
          </a:xfrm>
          <a:prstGeom prst="rect">
            <a:avLst/>
          </a:prstGeom>
        </p:spPr>
      </p:pic>
      <p:pic>
        <p:nvPicPr>
          <p:cNvPr id="14" name="Picture 2" descr="Machine Novelator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085" y="7367378"/>
            <a:ext cx="2212982" cy="199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7" name="Picture 3" descr="Novelator-new-log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4476" y="6261986"/>
            <a:ext cx="2706967" cy="775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553820" y="7037163"/>
            <a:ext cx="2401886" cy="419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800" b="1" dirty="0">
                <a:solidFill>
                  <a:srgbClr val="008FB4"/>
                </a:solidFill>
                <a:latin typeface="Arimo" panose="020B0604020202020204" pitchFamily="34" charset="0"/>
              </a:rPr>
              <a:t>www.novelator.com</a:t>
            </a:r>
            <a:endParaRPr lang="fr-FR" altLang="fr-FR" sz="1800" dirty="0">
              <a:latin typeface="Arial" panose="020B06040202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072" y="3686935"/>
            <a:ext cx="2459623" cy="164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25311</TotalTime>
  <Words>27</Words>
  <Application>Microsoft Office PowerPoint</Application>
  <PresentationFormat>Personnalisé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Arimo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208</cp:revision>
  <cp:lastPrinted>2020-09-29T17:16:22Z</cp:lastPrinted>
  <dcterms:created xsi:type="dcterms:W3CDTF">2015-06-22T10:33:01Z</dcterms:created>
  <dcterms:modified xsi:type="dcterms:W3CDTF">2020-09-29T23:46:57Z</dcterms:modified>
</cp:coreProperties>
</file>