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sldIdLst>
    <p:sldId id="263" r:id="rId2"/>
    <p:sldId id="258" r:id="rId3"/>
  </p:sldIdLst>
  <p:sldSz cx="9144000" cy="6858000" type="screen4x3"/>
  <p:notesSz cx="6805613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8053"/>
    <a:srgbClr val="FF99FF"/>
    <a:srgbClr val="FF9F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31" autoAdjust="0"/>
    <p:restoredTop sz="94660"/>
  </p:normalViewPr>
  <p:slideViewPr>
    <p:cSldViewPr>
      <p:cViewPr>
        <p:scale>
          <a:sx n="78" d="100"/>
          <a:sy n="78" d="100"/>
        </p:scale>
        <p:origin x="-336" y="-12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61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83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082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80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824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73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51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31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89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693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A4C1-46AB-4917-8D81-C0804640DABF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851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AA4C1-46AB-4917-8D81-C0804640DABF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F95AE-8A98-4608-9123-6DFF63FCA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953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280004" y="4521480"/>
            <a:ext cx="8612240" cy="3012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116168"/>
              </p:ext>
            </p:extLst>
          </p:nvPr>
        </p:nvGraphicFramePr>
        <p:xfrm>
          <a:off x="-972616" y="8269308"/>
          <a:ext cx="12072664" cy="7484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6332"/>
                <a:gridCol w="6036332"/>
              </a:tblGrid>
              <a:tr h="26001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5180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</a:txBody>
                  <a:tcPr/>
                </a:tc>
              </a:tr>
              <a:tr h="496882">
                <a:tc>
                  <a:txBody>
                    <a:bodyPr/>
                    <a:lstStyle/>
                    <a:p>
                      <a:r>
                        <a:rPr lang="fr-FR" dirty="0" smtClean="0"/>
                        <a:t>Physique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Oncologie</a:t>
                      </a:r>
                    </a:p>
                    <a:p>
                      <a:r>
                        <a:rPr lang="fr-FR" dirty="0" smtClean="0"/>
                        <a:t>Maladies &amp; douleurs chroniques</a:t>
                      </a:r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r>
                        <a:rPr lang="fr-FR" dirty="0" smtClean="0"/>
                        <a:t>Psychique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Précocité intellectuelle,</a:t>
                      </a:r>
                    </a:p>
                    <a:p>
                      <a:r>
                        <a:rPr lang="fr-FR" dirty="0" smtClean="0"/>
                        <a:t>Haut potentiel adulte,</a:t>
                      </a:r>
                    </a:p>
                    <a:p>
                      <a:r>
                        <a:rPr lang="fr-FR" dirty="0" smtClean="0"/>
                        <a:t>Evolution personnelle,</a:t>
                      </a:r>
                    </a:p>
                    <a:p>
                      <a:r>
                        <a:rPr lang="fr-FR" dirty="0" smtClean="0"/>
                        <a:t>Souffrances psychiques,</a:t>
                      </a:r>
                    </a:p>
                    <a:p>
                      <a:r>
                        <a:rPr lang="fr-FR" dirty="0" smtClean="0"/>
                        <a:t>Stress post-traumatique</a:t>
                      </a:r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r>
                        <a:rPr lang="fr-FR" dirty="0" smtClean="0"/>
                        <a:t>Enfants, Famille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Troubles envahissant du développement et des apprentissages, profils atypiques, échec scolaire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Aidants familiaux (Soutien aux aidants)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Orientation professionnelle et scolaire - bilan de compétences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Parentalité,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Périnatalité</a:t>
                      </a:r>
                    </a:p>
                  </a:txBody>
                  <a:tcPr/>
                </a:tc>
              </a:tr>
              <a:tr h="496882">
                <a:tc>
                  <a:txBody>
                    <a:bodyPr/>
                    <a:lstStyle/>
                    <a:p>
                      <a:r>
                        <a:rPr lang="fr-FR" dirty="0" smtClean="0"/>
                        <a:t>Travail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Burn</a:t>
                      </a:r>
                      <a:r>
                        <a:rPr lang="fr-FR" dirty="0" smtClean="0"/>
                        <a:t> Out,</a:t>
                      </a:r>
                    </a:p>
                    <a:p>
                      <a:r>
                        <a:rPr lang="fr-FR" dirty="0" smtClean="0"/>
                        <a:t>Travail (Santé et Qualité de Vie Travail) 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r>
                        <a:rPr lang="fr-FR" dirty="0" smtClean="0"/>
                        <a:t>Mode de vie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Sexualité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Alimentaires et comportements associés</a:t>
                      </a:r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0017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" name="Rectangle 50"/>
          <p:cNvSpPr/>
          <p:nvPr/>
        </p:nvSpPr>
        <p:spPr>
          <a:xfrm>
            <a:off x="254512" y="492307"/>
            <a:ext cx="8640960" cy="3306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254511" y="902839"/>
            <a:ext cx="8640960" cy="33066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/>
          <p:cNvSpPr/>
          <p:nvPr/>
        </p:nvSpPr>
        <p:spPr>
          <a:xfrm>
            <a:off x="251520" y="2093160"/>
            <a:ext cx="8640960" cy="33066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254509" y="1698506"/>
            <a:ext cx="8640960" cy="33066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232808" y="3683938"/>
            <a:ext cx="8640960" cy="3306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232813" y="2489865"/>
            <a:ext cx="8640960" cy="3306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251520" y="4892322"/>
            <a:ext cx="8640960" cy="33066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232812" y="2886848"/>
            <a:ext cx="8640960" cy="3306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60"/>
          <p:cNvSpPr/>
          <p:nvPr/>
        </p:nvSpPr>
        <p:spPr>
          <a:xfrm>
            <a:off x="251520" y="1300351"/>
            <a:ext cx="8640960" cy="33066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251523" y="5304811"/>
            <a:ext cx="8640960" cy="33066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/>
          <p:cNvSpPr/>
          <p:nvPr/>
        </p:nvSpPr>
        <p:spPr>
          <a:xfrm>
            <a:off x="251522" y="5705075"/>
            <a:ext cx="8640960" cy="33066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/>
          <p:cNvSpPr/>
          <p:nvPr/>
        </p:nvSpPr>
        <p:spPr>
          <a:xfrm>
            <a:off x="251521" y="6096534"/>
            <a:ext cx="8640960" cy="33066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Rectangle 64"/>
          <p:cNvSpPr/>
          <p:nvPr/>
        </p:nvSpPr>
        <p:spPr>
          <a:xfrm>
            <a:off x="232809" y="3285670"/>
            <a:ext cx="8640960" cy="3306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65"/>
          <p:cNvSpPr/>
          <p:nvPr/>
        </p:nvSpPr>
        <p:spPr>
          <a:xfrm>
            <a:off x="232808" y="4072915"/>
            <a:ext cx="8640960" cy="3306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251520" y="6517806"/>
            <a:ext cx="8640960" cy="33066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ZoneTexte 67"/>
          <p:cNvSpPr txBox="1"/>
          <p:nvPr/>
        </p:nvSpPr>
        <p:spPr>
          <a:xfrm>
            <a:off x="41129" y="27514"/>
            <a:ext cx="8995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16 unités spécialisées</a:t>
            </a:r>
            <a:endParaRPr lang="fr-FR" b="1" dirty="0"/>
          </a:p>
        </p:txBody>
      </p:sp>
      <p:cxnSp>
        <p:nvCxnSpPr>
          <p:cNvPr id="3" name="Connecteur droit 2"/>
          <p:cNvCxnSpPr/>
          <p:nvPr/>
        </p:nvCxnSpPr>
        <p:spPr>
          <a:xfrm>
            <a:off x="232677" y="492307"/>
            <a:ext cx="0" cy="1931522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8892480" y="492307"/>
            <a:ext cx="4675" cy="1939139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251403" y="2504408"/>
            <a:ext cx="0" cy="1931522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8892363" y="2497238"/>
            <a:ext cx="0" cy="1931522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251403" y="4508955"/>
            <a:ext cx="0" cy="2349045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8892363" y="4508955"/>
            <a:ext cx="0" cy="2349045"/>
          </a:xfrm>
          <a:prstGeom prst="line">
            <a:avLst/>
          </a:prstGeom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-21265" y="1688511"/>
            <a:ext cx="246736" cy="3210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-21265" y="2101826"/>
            <a:ext cx="246735" cy="322003"/>
          </a:xfrm>
          <a:prstGeom prst="rect">
            <a:avLst/>
          </a:prstGeom>
          <a:solidFill>
            <a:srgbClr val="FF7E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-1760" y="895406"/>
            <a:ext cx="227230" cy="33066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-11364" y="1289738"/>
            <a:ext cx="236834" cy="33066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-69473" y="4936011"/>
            <a:ext cx="246551" cy="320976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-47485" y="5338168"/>
            <a:ext cx="216020" cy="33066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-47488" y="5724443"/>
            <a:ext cx="216023" cy="330669"/>
          </a:xfrm>
          <a:prstGeom prst="rect">
            <a:avLst/>
          </a:prstGeom>
          <a:solidFill>
            <a:srgbClr val="B5C6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-30958" y="2897151"/>
            <a:ext cx="280412" cy="330669"/>
          </a:xfrm>
          <a:prstGeom prst="rect">
            <a:avLst/>
          </a:prstGeom>
          <a:solidFill>
            <a:srgbClr val="1EFF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-57089" y="6133764"/>
            <a:ext cx="213036" cy="330669"/>
          </a:xfrm>
          <a:prstGeom prst="rect">
            <a:avLst/>
          </a:prstGeom>
          <a:solidFill>
            <a:srgbClr val="FFF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-6252" y="2508566"/>
            <a:ext cx="255706" cy="308688"/>
          </a:xfrm>
          <a:prstGeom prst="rect">
            <a:avLst/>
          </a:prstGeom>
          <a:solidFill>
            <a:srgbClr val="008F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-23748" y="498253"/>
            <a:ext cx="234167" cy="330669"/>
          </a:xfrm>
          <a:prstGeom prst="rect">
            <a:avLst/>
          </a:prstGeom>
          <a:solidFill>
            <a:srgbClr val="4D07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-79061" y="6543085"/>
            <a:ext cx="267291" cy="301247"/>
          </a:xfrm>
          <a:prstGeom prst="rect">
            <a:avLst/>
          </a:prstGeom>
          <a:solidFill>
            <a:srgbClr val="1A00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-38377" y="3313397"/>
            <a:ext cx="236189" cy="330669"/>
          </a:xfrm>
          <a:prstGeom prst="rect">
            <a:avLst/>
          </a:prstGeom>
          <a:solidFill>
            <a:srgbClr val="AD10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-57407" y="3723410"/>
            <a:ext cx="279646" cy="330669"/>
          </a:xfrm>
          <a:prstGeom prst="rect">
            <a:avLst/>
          </a:prstGeom>
          <a:solidFill>
            <a:srgbClr val="9E0E4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-57407" y="4094154"/>
            <a:ext cx="255053" cy="330669"/>
          </a:xfrm>
          <a:prstGeom prst="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-69473" y="4515435"/>
            <a:ext cx="279648" cy="330669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69"/>
          <p:cNvSpPr txBox="1"/>
          <p:nvPr/>
        </p:nvSpPr>
        <p:spPr>
          <a:xfrm>
            <a:off x="367943" y="316176"/>
            <a:ext cx="851367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41750">
              <a:lnSpc>
                <a:spcPct val="200000"/>
              </a:lnSpc>
            </a:pPr>
            <a:r>
              <a:rPr lang="fr-FR" sz="1400" b="1" dirty="0">
                <a:latin typeface="Arimo"/>
              </a:rPr>
              <a:t>Cancer et effets secondaires liés aux traitements et à la maladie</a:t>
            </a:r>
          </a:p>
          <a:p>
            <a:pPr marL="141750">
              <a:lnSpc>
                <a:spcPct val="200000"/>
              </a:lnSpc>
            </a:pPr>
            <a:r>
              <a:rPr lang="fr-FR" sz="1400" b="1" dirty="0">
                <a:latin typeface="Arimo"/>
              </a:rPr>
              <a:t>Douleurs et Maladies chroniques (fibromyalgie, acouphènes, cardio, Alzheimer, Parkinson…)</a:t>
            </a:r>
          </a:p>
          <a:p>
            <a:pPr marL="141750">
              <a:lnSpc>
                <a:spcPct val="200000"/>
              </a:lnSpc>
            </a:pPr>
            <a:r>
              <a:rPr lang="fr-FR" sz="1400" b="1" dirty="0">
                <a:latin typeface="Arimo"/>
              </a:rPr>
              <a:t>Périnatalité et la femme à toutes les étapes de la vie</a:t>
            </a:r>
          </a:p>
          <a:p>
            <a:pPr marL="141750">
              <a:lnSpc>
                <a:spcPct val="200000"/>
              </a:lnSpc>
            </a:pPr>
            <a:r>
              <a:rPr lang="fr-FR" sz="1400" b="1" dirty="0">
                <a:latin typeface="Arimo"/>
              </a:rPr>
              <a:t>Sexualité</a:t>
            </a:r>
          </a:p>
          <a:p>
            <a:pPr marL="141750">
              <a:lnSpc>
                <a:spcPct val="200000"/>
              </a:lnSpc>
            </a:pPr>
            <a:r>
              <a:rPr lang="fr-FR" sz="1400" b="1" dirty="0">
                <a:latin typeface="Arimo"/>
              </a:rPr>
              <a:t>Alimentaires et comportements associés, allergies, </a:t>
            </a:r>
            <a:r>
              <a:rPr lang="fr-FR" sz="1400" b="1" dirty="0" smtClean="0">
                <a:latin typeface="Arimo"/>
              </a:rPr>
              <a:t>intolérances</a:t>
            </a:r>
            <a:endParaRPr lang="fr-FR" sz="1400" b="1" dirty="0">
              <a:latin typeface="Arimo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465080" y="2328936"/>
            <a:ext cx="839204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sz="1400" b="1" dirty="0" err="1">
                <a:latin typeface="Arimo"/>
              </a:rPr>
              <a:t>Burn</a:t>
            </a:r>
            <a:r>
              <a:rPr lang="fr-FR" sz="1400" b="1" dirty="0">
                <a:latin typeface="Arimo"/>
              </a:rPr>
              <a:t> Out et reconstruction post </a:t>
            </a:r>
            <a:r>
              <a:rPr lang="fr-FR" sz="1400" b="1" dirty="0" err="1">
                <a:latin typeface="Arimo"/>
              </a:rPr>
              <a:t>burn</a:t>
            </a:r>
            <a:r>
              <a:rPr lang="fr-FR" sz="1400" b="1" dirty="0">
                <a:latin typeface="Arimo"/>
              </a:rPr>
              <a:t> out</a:t>
            </a:r>
          </a:p>
          <a:p>
            <a:pPr>
              <a:lnSpc>
                <a:spcPct val="200000"/>
              </a:lnSpc>
            </a:pPr>
            <a:r>
              <a:rPr lang="fr-FR" sz="1400" b="1" dirty="0">
                <a:latin typeface="Arimo"/>
              </a:rPr>
              <a:t>Haut potentiel adulte</a:t>
            </a:r>
          </a:p>
          <a:p>
            <a:pPr>
              <a:lnSpc>
                <a:spcPct val="200000"/>
              </a:lnSpc>
            </a:pPr>
            <a:r>
              <a:rPr lang="fr-FR" sz="1400" b="1" dirty="0">
                <a:latin typeface="Arimo"/>
              </a:rPr>
              <a:t>Précocité intellectuelle</a:t>
            </a:r>
          </a:p>
          <a:p>
            <a:pPr>
              <a:lnSpc>
                <a:spcPct val="200000"/>
              </a:lnSpc>
            </a:pPr>
            <a:r>
              <a:rPr lang="fr-FR" sz="1400" b="1" dirty="0">
                <a:latin typeface="Arimo"/>
              </a:rPr>
              <a:t>Souffrances psychiques (sommeil, addictions, phobies et profils atypiques (TDA-H, autisme) </a:t>
            </a:r>
          </a:p>
          <a:p>
            <a:pPr>
              <a:lnSpc>
                <a:spcPct val="200000"/>
              </a:lnSpc>
            </a:pPr>
            <a:r>
              <a:rPr lang="fr-FR" sz="1400" b="1" dirty="0">
                <a:latin typeface="Arimo"/>
              </a:rPr>
              <a:t>Stress post-traumatique (traumas anciens ou récents, harcèlement, deuil difficile)</a:t>
            </a:r>
          </a:p>
          <a:p>
            <a:pPr>
              <a:lnSpc>
                <a:spcPct val="200000"/>
              </a:lnSpc>
            </a:pPr>
            <a:r>
              <a:rPr lang="fr-FR" sz="1400" b="1" dirty="0">
                <a:latin typeface="Arimo"/>
              </a:rPr>
              <a:t>Troubles Envahissants du Développement et des Apprentissages, échec </a:t>
            </a:r>
            <a:r>
              <a:rPr lang="fr-FR" sz="1400" b="1" dirty="0" smtClean="0">
                <a:latin typeface="Arimo"/>
              </a:rPr>
              <a:t>scolaire</a:t>
            </a:r>
            <a:endParaRPr lang="fr-FR" sz="1400" b="1" dirty="0">
              <a:latin typeface="Arimo"/>
            </a:endParaRPr>
          </a:p>
        </p:txBody>
      </p:sp>
      <p:sp>
        <p:nvSpPr>
          <p:cNvPr id="72" name="Espace réservé du contenu 2"/>
          <p:cNvSpPr txBox="1">
            <a:spLocks/>
          </p:cNvSpPr>
          <p:nvPr/>
        </p:nvSpPr>
        <p:spPr>
          <a:xfrm>
            <a:off x="467544" y="4840417"/>
            <a:ext cx="8640960" cy="218898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fr-FR" sz="1400" b="1" dirty="0">
                <a:latin typeface="Arimo"/>
              </a:rPr>
              <a:t>Aidants familiaux (Soutien aux </a:t>
            </a:r>
            <a:r>
              <a:rPr lang="fr-FR" sz="1400" b="1" dirty="0" smtClean="0">
                <a:latin typeface="Arimo"/>
              </a:rPr>
              <a:t>aidants)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1400" b="1" dirty="0" smtClean="0">
                <a:latin typeface="Arimo"/>
              </a:rPr>
              <a:t>Evolution </a:t>
            </a:r>
            <a:r>
              <a:rPr lang="fr-FR" sz="1400" b="1" dirty="0">
                <a:latin typeface="Arimo"/>
              </a:rPr>
              <a:t>personnelle (relations, stress, performances sportives, préparation mentale…)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1400" b="1" dirty="0" smtClean="0">
                <a:latin typeface="Arimo"/>
              </a:rPr>
              <a:t>Evolution </a:t>
            </a:r>
            <a:r>
              <a:rPr lang="fr-FR" sz="1400" b="1" dirty="0">
                <a:latin typeface="Arimo"/>
              </a:rPr>
              <a:t>professionnelle (Orientation professionnelle et scolaire - bilan de compétences)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1400" b="1" dirty="0" smtClean="0">
                <a:latin typeface="Arimo"/>
              </a:rPr>
              <a:t>Parentalité </a:t>
            </a:r>
            <a:r>
              <a:rPr lang="fr-FR" sz="1400" b="1" dirty="0" smtClean="0">
                <a:latin typeface="Arimo"/>
              </a:rPr>
              <a:t>adolescent et petite enfance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1400" b="1" dirty="0" smtClean="0">
                <a:latin typeface="Arimo"/>
              </a:rPr>
              <a:t>Santé </a:t>
            </a:r>
            <a:r>
              <a:rPr lang="fr-FR" sz="1400" b="1" dirty="0">
                <a:latin typeface="Arimo"/>
              </a:rPr>
              <a:t>et Qualité de Vie </a:t>
            </a:r>
            <a:r>
              <a:rPr lang="fr-FR" sz="1400" b="1" dirty="0" smtClean="0">
                <a:latin typeface="Arimo"/>
              </a:rPr>
              <a:t>au </a:t>
            </a:r>
            <a:r>
              <a:rPr lang="fr-FR" sz="1400" b="1" dirty="0" smtClean="0">
                <a:latin typeface="Arimo"/>
              </a:rPr>
              <a:t>Travail</a:t>
            </a:r>
            <a:endParaRPr lang="fr-FR" sz="1400" b="1" dirty="0" smtClean="0">
              <a:latin typeface="Arimo"/>
            </a:endParaRPr>
          </a:p>
        </p:txBody>
      </p:sp>
    </p:spTree>
    <p:extLst>
      <p:ext uri="{BB962C8B-B14F-4D97-AF65-F5344CB8AC3E}">
        <p14:creationId xmlns:p14="http://schemas.microsoft.com/office/powerpoint/2010/main" val="200077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9606" y="404664"/>
            <a:ext cx="1805819" cy="272397"/>
          </a:xfrm>
          <a:prstGeom prst="rect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899605" y="705779"/>
            <a:ext cx="1805819" cy="27239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899605" y="1006894"/>
            <a:ext cx="1805819" cy="272397"/>
          </a:xfrm>
          <a:prstGeom prst="rect">
            <a:avLst/>
          </a:prstGeom>
          <a:solidFill>
            <a:srgbClr val="FF7E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899603" y="1308009"/>
            <a:ext cx="1805819" cy="2723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899603" y="1609125"/>
            <a:ext cx="1805819" cy="272397"/>
          </a:xfrm>
          <a:prstGeom prst="rect">
            <a:avLst/>
          </a:prstGeom>
          <a:solidFill>
            <a:srgbClr val="FFFF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899602" y="1910239"/>
            <a:ext cx="1805819" cy="272397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899595" y="2541188"/>
            <a:ext cx="1805819" cy="272397"/>
          </a:xfrm>
          <a:prstGeom prst="rect">
            <a:avLst/>
          </a:prstGeom>
          <a:solidFill>
            <a:srgbClr val="1EFF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899593" y="2842303"/>
            <a:ext cx="1805819" cy="272397"/>
          </a:xfrm>
          <a:prstGeom prst="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899593" y="3143418"/>
            <a:ext cx="1805819" cy="272397"/>
          </a:xfrm>
          <a:prstGeom prst="rect">
            <a:avLst/>
          </a:prstGeom>
          <a:solidFill>
            <a:srgbClr val="4D07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899593" y="4043959"/>
            <a:ext cx="1805819" cy="272397"/>
          </a:xfrm>
          <a:prstGeom prst="rect">
            <a:avLst/>
          </a:prstGeom>
          <a:solidFill>
            <a:srgbClr val="9E0E4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899593" y="4345076"/>
            <a:ext cx="1805819" cy="272397"/>
          </a:xfrm>
          <a:prstGeom prst="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899592" y="4659148"/>
            <a:ext cx="1805819" cy="272397"/>
          </a:xfrm>
          <a:prstGeom prst="rect">
            <a:avLst/>
          </a:prstGeom>
          <a:solidFill>
            <a:srgbClr val="008F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899592" y="5221541"/>
            <a:ext cx="1805819" cy="272397"/>
          </a:xfrm>
          <a:prstGeom prst="rect">
            <a:avLst/>
          </a:prstGeom>
          <a:solidFill>
            <a:srgbClr val="B5C6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99599" y="5553408"/>
            <a:ext cx="1805819" cy="272397"/>
          </a:xfrm>
          <a:prstGeom prst="rect">
            <a:avLst/>
          </a:prstGeom>
          <a:solidFill>
            <a:srgbClr val="3454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899598" y="5854522"/>
            <a:ext cx="1805819" cy="272397"/>
          </a:xfrm>
          <a:prstGeom prst="rect">
            <a:avLst/>
          </a:prstGeom>
          <a:solidFill>
            <a:srgbClr val="009C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899592" y="4960289"/>
            <a:ext cx="1805819" cy="272397"/>
          </a:xfrm>
          <a:prstGeom prst="rect">
            <a:avLst/>
          </a:prstGeom>
          <a:solidFill>
            <a:srgbClr val="7BBE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899598" y="2224312"/>
            <a:ext cx="1805819" cy="27239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899592" y="3454154"/>
            <a:ext cx="1805819" cy="272397"/>
          </a:xfrm>
          <a:prstGeom prst="rect">
            <a:avLst/>
          </a:prstGeom>
          <a:solidFill>
            <a:srgbClr val="1A00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899592" y="3755269"/>
            <a:ext cx="1805819" cy="272397"/>
          </a:xfrm>
          <a:prstGeom prst="rect">
            <a:avLst/>
          </a:prstGeom>
          <a:solidFill>
            <a:srgbClr val="AD10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216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11591</TotalTime>
  <Words>221</Words>
  <Application>Microsoft Office PowerPoint</Application>
  <PresentationFormat>Affichage à l'écran (4:3)</PresentationFormat>
  <Paragraphs>38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Arimo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99</cp:revision>
  <cp:lastPrinted>2018-09-11T14:18:41Z</cp:lastPrinted>
  <dcterms:created xsi:type="dcterms:W3CDTF">2018-04-05T19:39:10Z</dcterms:created>
  <dcterms:modified xsi:type="dcterms:W3CDTF">2018-09-18T11:07:32Z</dcterms:modified>
</cp:coreProperties>
</file>