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2" autoAdjust="0"/>
    <p:restoredTop sz="94660"/>
  </p:normalViewPr>
  <p:slideViewPr>
    <p:cSldViewPr>
      <p:cViewPr>
        <p:scale>
          <a:sx n="100" d="100"/>
          <a:sy n="100" d="100"/>
        </p:scale>
        <p:origin x="-1254" y="7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2A735-CB46-4760-BFF4-6C31765D849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16632" y="467544"/>
            <a:ext cx="4752528" cy="1224136"/>
          </a:xfrm>
        </p:spPr>
        <p:txBody>
          <a:bodyPr>
            <a:normAutofit fontScale="90000"/>
          </a:bodyPr>
          <a:lstStyle/>
          <a:p>
            <a:r>
              <a:rPr lang="fr-FR" sz="1800" b="1" dirty="0" smtClean="0">
                <a:solidFill>
                  <a:schemeClr val="accent1"/>
                </a:solidFill>
              </a:rPr>
              <a:t>« Et on travaillait en s’amusant et si on s’amusait en travaillant, ce serait comment ?« </a:t>
            </a:r>
            <a:br>
              <a:rPr lang="fr-FR" sz="1800" b="1" dirty="0" smtClean="0">
                <a:solidFill>
                  <a:schemeClr val="accent1"/>
                </a:solidFill>
              </a:rPr>
            </a:br>
            <a:r>
              <a:rPr lang="fr-FR" sz="1600" i="1" dirty="0" smtClean="0">
                <a:solidFill>
                  <a:schemeClr val="accent1"/>
                </a:solidFill>
              </a:rPr>
              <a:t>Ou bien moins provocateur :</a:t>
            </a:r>
            <a:br>
              <a:rPr lang="fr-FR" sz="1600" i="1" dirty="0" smtClean="0">
                <a:solidFill>
                  <a:schemeClr val="accent1"/>
                </a:solidFill>
              </a:rPr>
            </a:br>
            <a:r>
              <a:rPr lang="fr-FR" sz="1800" b="1" dirty="0">
                <a:solidFill>
                  <a:schemeClr val="accent1"/>
                </a:solidFill>
              </a:rPr>
              <a:t>R</a:t>
            </a:r>
            <a:r>
              <a:rPr lang="fr-FR" sz="1800" b="1" dirty="0" smtClean="0">
                <a:solidFill>
                  <a:schemeClr val="accent1"/>
                </a:solidFill>
              </a:rPr>
              <a:t>éconcilier plaisir et travail ? Et si on tentait l’expérience, ce serait comment ?</a:t>
            </a:r>
            <a:endParaRPr lang="fr-FR" sz="1800" b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2937142" y="2123728"/>
            <a:ext cx="3372178" cy="672075"/>
          </a:xfrm>
        </p:spPr>
        <p:txBody>
          <a:bodyPr>
            <a:noAutofit/>
          </a:bodyPr>
          <a:lstStyle/>
          <a:p>
            <a:r>
              <a:rPr lang="fr-CA" sz="1400" i="1" dirty="0">
                <a:solidFill>
                  <a:schemeClr val="accent1">
                    <a:lumMod val="75000"/>
                  </a:schemeClr>
                </a:solidFill>
              </a:rPr>
              <a:t>Que se passera </a:t>
            </a:r>
            <a:r>
              <a:rPr lang="fr-CA" sz="1400" i="1" dirty="0" smtClean="0">
                <a:solidFill>
                  <a:schemeClr val="accent1">
                    <a:lumMod val="75000"/>
                  </a:schemeClr>
                </a:solidFill>
              </a:rPr>
              <a:t>t’il ? </a:t>
            </a:r>
            <a:r>
              <a:rPr lang="fr-CA" sz="1200" i="1" dirty="0" smtClean="0">
                <a:solidFill>
                  <a:srgbClr val="0070C0"/>
                </a:solidFill>
              </a:rPr>
              <a:t>Donnons </a:t>
            </a:r>
            <a:r>
              <a:rPr lang="fr-CA" sz="1200" i="1" dirty="0">
                <a:solidFill>
                  <a:srgbClr val="0070C0"/>
                </a:solidFill>
              </a:rPr>
              <a:t>un nouveau </a:t>
            </a:r>
            <a:r>
              <a:rPr lang="fr-CA" sz="1200" i="1" dirty="0" smtClean="0">
                <a:solidFill>
                  <a:srgbClr val="0070C0"/>
                </a:solidFill>
              </a:rPr>
              <a:t>souffle au travail en misant </a:t>
            </a:r>
            <a:r>
              <a:rPr lang="fr-CA" sz="1200" i="1" dirty="0">
                <a:solidFill>
                  <a:srgbClr val="0070C0"/>
                </a:solidFill>
              </a:rPr>
              <a:t>sur notre intelligence collective</a:t>
            </a:r>
            <a:r>
              <a:rPr lang="fr-CA" sz="1200" i="1" dirty="0" smtClean="0">
                <a:solidFill>
                  <a:srgbClr val="0070C0"/>
                </a:solidFill>
              </a:rPr>
              <a:t>…</a:t>
            </a:r>
            <a:endParaRPr lang="fr-FR" sz="1200" b="0" dirty="0"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41169" y="179512"/>
            <a:ext cx="144015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INVITATION</a:t>
            </a:r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evelyne\Documents\ARKANISSIM\FORMATIONV1\Formation Perso Evelyne\Awareness Forum Ouvert\8Chaises rou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762" y="553285"/>
            <a:ext cx="1437566" cy="13403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11" name="ZoneTexte 10"/>
          <p:cNvSpPr txBox="1"/>
          <p:nvPr/>
        </p:nvSpPr>
        <p:spPr>
          <a:xfrm>
            <a:off x="380281" y="2847290"/>
            <a:ext cx="244827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u="sng" dirty="0" smtClean="0">
                <a:solidFill>
                  <a:srgbClr val="00B0F0"/>
                </a:solidFill>
                <a:latin typeface="+mj-lt"/>
              </a:rPr>
              <a:t>Horaires :</a:t>
            </a:r>
            <a:endParaRPr lang="fr-FR" sz="1600" b="1" u="sng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fr-FR" sz="12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14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h </a:t>
            </a:r>
            <a:r>
              <a:rPr lang="fr-FR" sz="12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00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à </a:t>
            </a:r>
            <a:r>
              <a:rPr lang="fr-FR" sz="12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21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h </a:t>
            </a:r>
            <a:r>
              <a:rPr lang="fr-FR" sz="12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00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 </a:t>
            </a:r>
            <a:r>
              <a:rPr lang="fr-FR" sz="1200" b="1" dirty="0" smtClean="0">
                <a:solidFill>
                  <a:srgbClr val="FF0000"/>
                </a:solidFill>
                <a:latin typeface="+mj-lt"/>
              </a:rPr>
              <a:t>Voir planning détaillé ci-joint</a:t>
            </a:r>
            <a:endParaRPr lang="fr-FR" sz="1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4664" y="491287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chemeClr val="accent1">
                    <a:lumMod val="75000"/>
                  </a:schemeClr>
                </a:solidFill>
              </a:rPr>
              <a:t>Le succès de ce forum dépendra de l’initiative </a:t>
            </a:r>
            <a:endParaRPr lang="fr-CA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CA" sz="1400" b="1" dirty="0" smtClean="0">
                <a:solidFill>
                  <a:schemeClr val="accent1">
                    <a:lumMod val="75000"/>
                  </a:schemeClr>
                </a:solidFill>
              </a:rPr>
              <a:t>et </a:t>
            </a:r>
            <a:r>
              <a:rPr lang="fr-CA" sz="1400" b="1" dirty="0">
                <a:solidFill>
                  <a:schemeClr val="accent1">
                    <a:lumMod val="75000"/>
                  </a:schemeClr>
                </a:solidFill>
              </a:rPr>
              <a:t>de la participation de </a:t>
            </a:r>
            <a:r>
              <a:rPr lang="fr-CA" sz="1400" b="1" dirty="0" smtClean="0">
                <a:solidFill>
                  <a:schemeClr val="accent1">
                    <a:lumMod val="75000"/>
                  </a:schemeClr>
                </a:solidFill>
              </a:rPr>
              <a:t>tous !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Espace réservé du contenu 7"/>
          <p:cNvSpPr txBox="1">
            <a:spLocks/>
          </p:cNvSpPr>
          <p:nvPr/>
        </p:nvSpPr>
        <p:spPr>
          <a:xfrm>
            <a:off x="3807042" y="5574779"/>
            <a:ext cx="2718302" cy="2741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400" b="1" i="1" dirty="0" smtClean="0">
                <a:solidFill>
                  <a:schemeClr val="accent1">
                    <a:lumMod val="75000"/>
                  </a:schemeClr>
                </a:solidFill>
              </a:rPr>
              <a:t>Chacun </a:t>
            </a:r>
            <a:r>
              <a:rPr lang="fr-CA" sz="1400" b="1" i="1" dirty="0" smtClean="0">
                <a:solidFill>
                  <a:schemeClr val="accent1">
                    <a:lumMod val="75000"/>
                  </a:schemeClr>
                </a:solidFill>
              </a:rPr>
              <a:t>s’engage </a:t>
            </a:r>
            <a:r>
              <a:rPr lang="fr-CA" sz="1400" b="1" i="1" dirty="0">
                <a:solidFill>
                  <a:schemeClr val="accent1">
                    <a:lumMod val="75000"/>
                  </a:schemeClr>
                </a:solidFill>
              </a:rPr>
              <a:t>à :</a:t>
            </a:r>
            <a:endParaRPr lang="fr-FR" sz="14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1100" dirty="0"/>
          </a:p>
          <a:p>
            <a:pPr marL="85725" lvl="0" indent="-85725">
              <a:buFont typeface="Wingdings" pitchFamily="2" charset="2"/>
              <a:buChar char="§"/>
            </a:pPr>
            <a:r>
              <a:rPr lang="fr-CA" sz="1100" dirty="0">
                <a:solidFill>
                  <a:srgbClr val="002060"/>
                </a:solidFill>
                <a:latin typeface="+mj-lt"/>
              </a:rPr>
              <a:t>Participer pleinement et sur un </a:t>
            </a:r>
            <a:r>
              <a:rPr lang="fr-CA" sz="1100" b="1" dirty="0">
                <a:solidFill>
                  <a:srgbClr val="002060"/>
                </a:solidFill>
                <a:latin typeface="+mj-lt"/>
              </a:rPr>
              <a:t>pied d’égalité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à </a:t>
            </a:r>
            <a:r>
              <a:rPr lang="fr-CA" sz="1100" dirty="0" smtClean="0">
                <a:solidFill>
                  <a:srgbClr val="002060"/>
                </a:solidFill>
                <a:latin typeface="+mj-lt"/>
              </a:rPr>
              <a:t> la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rencontre et aux discussions </a:t>
            </a:r>
            <a:endParaRPr lang="fr-CA" sz="1100" dirty="0" smtClean="0">
              <a:solidFill>
                <a:srgbClr val="002060"/>
              </a:solidFill>
              <a:latin typeface="+mj-lt"/>
            </a:endParaRPr>
          </a:p>
          <a:p>
            <a:pPr lvl="0">
              <a:buFont typeface="Wingdings" pitchFamily="2" charset="2"/>
              <a:buChar char="§"/>
            </a:pPr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L="85725" lvl="0" indent="-85725">
              <a:buFont typeface="Wingdings" pitchFamily="2" charset="2"/>
              <a:buChar char="§"/>
            </a:pPr>
            <a:r>
              <a:rPr lang="fr-CA" sz="1100" dirty="0">
                <a:solidFill>
                  <a:srgbClr val="002060"/>
                </a:solidFill>
                <a:latin typeface="+mj-lt"/>
              </a:rPr>
              <a:t>Donner des </a:t>
            </a:r>
            <a:r>
              <a:rPr lang="fr-CA" sz="1100" b="1" dirty="0">
                <a:solidFill>
                  <a:srgbClr val="002060"/>
                </a:solidFill>
                <a:latin typeface="+mj-lt"/>
              </a:rPr>
              <a:t>commentaires honnêtes et constructifs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sur les actions proposées en lien </a:t>
            </a:r>
            <a:r>
              <a:rPr lang="fr-CA" sz="1100" dirty="0" smtClean="0">
                <a:solidFill>
                  <a:srgbClr val="002060"/>
                </a:solidFill>
                <a:latin typeface="+mj-lt"/>
              </a:rPr>
              <a:t>avec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les priorités </a:t>
            </a:r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L="85725" indent="-85725"/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L="85725" indent="-85725">
              <a:buFont typeface="Wingdings" pitchFamily="2" charset="2"/>
              <a:buChar char="§"/>
            </a:pPr>
            <a:r>
              <a:rPr lang="fr-CA" sz="1100" b="1" dirty="0">
                <a:solidFill>
                  <a:srgbClr val="002060"/>
                </a:solidFill>
                <a:latin typeface="+mj-lt"/>
              </a:rPr>
              <a:t>Appuyer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 activement leur </a:t>
            </a:r>
            <a:r>
              <a:rPr lang="fr-CA" sz="1100" b="1" dirty="0">
                <a:solidFill>
                  <a:srgbClr val="002060"/>
                </a:solidFill>
                <a:latin typeface="+mj-lt"/>
              </a:rPr>
              <a:t>mise en </a:t>
            </a:r>
            <a:r>
              <a:rPr lang="fr-CA" sz="1100" b="1" dirty="0" smtClean="0">
                <a:solidFill>
                  <a:srgbClr val="002060"/>
                </a:solidFill>
                <a:latin typeface="+mj-lt"/>
              </a:rPr>
              <a:t>œuvre</a:t>
            </a:r>
            <a:r>
              <a:rPr lang="fr-CA" sz="1100" dirty="0" smtClean="0">
                <a:solidFill>
                  <a:srgbClr val="002060"/>
                </a:solidFill>
                <a:latin typeface="+mj-lt"/>
              </a:rPr>
              <a:t>.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81" y="2205260"/>
            <a:ext cx="24482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  <a:latin typeface="+mj-lt"/>
              </a:rPr>
              <a:t>7</a:t>
            </a:r>
            <a:r>
              <a:rPr lang="fr-FR" b="1" smtClean="0">
                <a:solidFill>
                  <a:srgbClr val="00B0F0"/>
                </a:solidFill>
                <a:latin typeface="+mj-lt"/>
              </a:rPr>
              <a:t>-04-16 </a:t>
            </a:r>
            <a:r>
              <a:rPr lang="fr-FR" b="1" dirty="0" smtClean="0">
                <a:solidFill>
                  <a:srgbClr val="00B0F0"/>
                </a:solidFill>
                <a:latin typeface="+mj-lt"/>
              </a:rPr>
              <a:t>au </a:t>
            </a:r>
            <a:r>
              <a:rPr lang="fr-FR" b="1" dirty="0">
                <a:solidFill>
                  <a:srgbClr val="00B0F0"/>
                </a:solidFill>
                <a:latin typeface="+mj-lt"/>
              </a:rPr>
              <a:t>Centre </a:t>
            </a:r>
            <a:r>
              <a:rPr lang="fr-FR" b="1" dirty="0" err="1" smtClean="0">
                <a:solidFill>
                  <a:srgbClr val="00B0F0"/>
                </a:solidFill>
                <a:latin typeface="+mj-lt"/>
              </a:rPr>
              <a:t>SophroKhepri</a:t>
            </a:r>
            <a:endParaRPr lang="fr-FR" b="1" dirty="0" smtClean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7" name="Espace réservé du texte 4"/>
          <p:cNvSpPr>
            <a:spLocks noGrp="1"/>
          </p:cNvSpPr>
          <p:nvPr>
            <p:ph type="body" idx="1"/>
          </p:nvPr>
        </p:nvSpPr>
        <p:spPr>
          <a:xfrm>
            <a:off x="2937141" y="2843808"/>
            <a:ext cx="3372179" cy="864096"/>
          </a:xfrm>
        </p:spPr>
        <p:txBody>
          <a:bodyPr>
            <a:noAutofit/>
          </a:bodyPr>
          <a:lstStyle/>
          <a:p>
            <a:r>
              <a:rPr lang="fr-CA" sz="1400" i="1" dirty="0">
                <a:solidFill>
                  <a:schemeClr val="accent1">
                    <a:lumMod val="75000"/>
                  </a:schemeClr>
                </a:solidFill>
              </a:rPr>
              <a:t>Votre seule préparation </a:t>
            </a:r>
            <a:r>
              <a:rPr lang="fr-CA" sz="1400" i="1" dirty="0" smtClean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fr-CA" sz="1400" b="0" i="1" dirty="0" smtClean="0">
                <a:solidFill>
                  <a:schemeClr val="accent1">
                    <a:lumMod val="75000"/>
                  </a:schemeClr>
                </a:solidFill>
              </a:rPr>
              <a:t>penser</a:t>
            </a:r>
            <a:r>
              <a:rPr lang="fr-CA" sz="1400" b="0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fr-CA" sz="1400" b="0" i="1" dirty="0" smtClean="0">
                <a:solidFill>
                  <a:schemeClr val="accent1">
                    <a:lumMod val="75000"/>
                  </a:schemeClr>
                </a:solidFill>
              </a:rPr>
              <a:t>à</a:t>
            </a:r>
            <a:r>
              <a:rPr lang="fr-FR" sz="1400" b="0" i="1" dirty="0" smtClean="0">
                <a:solidFill>
                  <a:schemeClr val="accent1">
                    <a:lumMod val="75000"/>
                  </a:schemeClr>
                </a:solidFill>
              </a:rPr>
              <a:t>  : </a:t>
            </a:r>
            <a:r>
              <a:rPr lang="fr-CA" sz="1200" i="1" dirty="0">
                <a:solidFill>
                  <a:schemeClr val="accent3"/>
                </a:solidFill>
              </a:rPr>
              <a:t>Q</a:t>
            </a:r>
            <a:r>
              <a:rPr lang="fr-CA" sz="1200" i="1" dirty="0" smtClean="0">
                <a:solidFill>
                  <a:schemeClr val="accent3"/>
                </a:solidFill>
              </a:rPr>
              <a:t>uelles </a:t>
            </a:r>
            <a:r>
              <a:rPr lang="fr-CA" sz="1200" i="1" dirty="0">
                <a:solidFill>
                  <a:schemeClr val="accent3"/>
                </a:solidFill>
              </a:rPr>
              <a:t>sont les idées, les questions et les possibilités que je veux explorer pour </a:t>
            </a:r>
            <a:r>
              <a:rPr lang="fr-FR" sz="1200" i="1" dirty="0" smtClean="0">
                <a:solidFill>
                  <a:schemeClr val="accent3"/>
                </a:solidFill>
              </a:rPr>
              <a:t>allier plaisir et travail ?</a:t>
            </a:r>
            <a:endParaRPr lang="fr-FR" sz="1200" i="1" dirty="0">
              <a:solidFill>
                <a:schemeClr val="accent3"/>
              </a:solidFill>
            </a:endParaRPr>
          </a:p>
        </p:txBody>
      </p:sp>
      <p:sp>
        <p:nvSpPr>
          <p:cNvPr id="18" name="Espace réservé du texte 4"/>
          <p:cNvSpPr>
            <a:spLocks noGrp="1"/>
          </p:cNvSpPr>
          <p:nvPr>
            <p:ph type="body" idx="1"/>
          </p:nvPr>
        </p:nvSpPr>
        <p:spPr>
          <a:xfrm>
            <a:off x="2937142" y="3779912"/>
            <a:ext cx="3372178" cy="432048"/>
          </a:xfrm>
        </p:spPr>
        <p:txBody>
          <a:bodyPr>
            <a:noAutofit/>
          </a:bodyPr>
          <a:lstStyle/>
          <a:p>
            <a:r>
              <a:rPr lang="fr-CA" sz="1400" i="1" dirty="0">
                <a:solidFill>
                  <a:schemeClr val="accent1">
                    <a:lumMod val="75000"/>
                  </a:schemeClr>
                </a:solidFill>
              </a:rPr>
              <a:t>Une promesse </a:t>
            </a:r>
            <a:r>
              <a:rPr lang="fr-CA" sz="1400" i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CA" sz="1400" dirty="0"/>
              <a:t> </a:t>
            </a:r>
            <a:r>
              <a:rPr lang="fr-CA" sz="1200" i="1" dirty="0" smtClean="0">
                <a:solidFill>
                  <a:srgbClr val="00B050"/>
                </a:solidFill>
              </a:rPr>
              <a:t>Tous </a:t>
            </a:r>
            <a:r>
              <a:rPr lang="fr-CA" sz="1200" i="1" dirty="0">
                <a:solidFill>
                  <a:srgbClr val="00B050"/>
                </a:solidFill>
              </a:rPr>
              <a:t>les sujets qui vous tiennent à cœur pourront être </a:t>
            </a:r>
            <a:r>
              <a:rPr lang="fr-CA" sz="1200" i="1" dirty="0" smtClean="0">
                <a:solidFill>
                  <a:srgbClr val="00B050"/>
                </a:solidFill>
              </a:rPr>
              <a:t>abordés !</a:t>
            </a:r>
            <a:endParaRPr lang="fr-FR" sz="1200" b="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212976" y="7884368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 smtClean="0">
                <a:latin typeface="+mj-lt"/>
              </a:rPr>
              <a:t>Le Forum Ouvert</a:t>
            </a:r>
            <a:r>
              <a:rPr lang="fr-CA" sz="1200" b="1" dirty="0">
                <a:latin typeface="+mj-lt"/>
              </a:rPr>
              <a:t>, une approche novatrice et </a:t>
            </a:r>
            <a:r>
              <a:rPr lang="fr-CA" sz="1200" b="1" dirty="0" smtClean="0">
                <a:latin typeface="+mj-lt"/>
              </a:rPr>
              <a:t>participative </a:t>
            </a:r>
            <a:r>
              <a:rPr lang="fr-CA" sz="1400" b="1" dirty="0" smtClean="0">
                <a:latin typeface="+mj-lt"/>
              </a:rPr>
              <a:t>!</a:t>
            </a:r>
            <a:endParaRPr lang="fr-FR" sz="1400" b="1" dirty="0">
              <a:latin typeface="+mj-lt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33822" y="5579732"/>
            <a:ext cx="2880320" cy="273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cs typeface="Arial" pitchFamily="34" charset="0"/>
              </a:rPr>
              <a:t>La méthode utilisée nous permettra</a:t>
            </a:r>
            <a:r>
              <a:rPr kumimoji="0" lang="fr-FR" sz="1400" b="1" i="1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cs typeface="Arial" pitchFamily="34" charset="0"/>
              </a:rPr>
              <a:t> :</a:t>
            </a:r>
            <a:endParaRPr kumimoji="0" lang="fr-FR" sz="14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85725" marR="0" lvl="1" indent="-85725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De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dresser l’ordre du jour sur place 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à partir des questions qui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VOUS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intéressent,</a:t>
            </a:r>
          </a:p>
          <a:p>
            <a:pPr marL="85725" marR="0" lvl="1" indent="-85725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Ce qui est important</a:t>
            </a:r>
            <a:r>
              <a:rPr kumimoji="0" lang="fr-FR" sz="11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pour chacun fera l'objet d'une </a:t>
            </a:r>
            <a:r>
              <a:rPr kumimoji="0" lang="fr-FR" sz="11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conversation</a:t>
            </a:r>
            <a:r>
              <a:rPr kumimoji="0" lang="fr-FR" sz="11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,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  <a:cs typeface="Arial" pitchFamily="34" charset="0"/>
            </a:endParaRPr>
          </a:p>
          <a:p>
            <a:pPr marL="85725" lvl="1" indent="-857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L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es conversations créent</a:t>
            </a:r>
            <a:r>
              <a:rPr kumimoji="0" lang="fr-FR" sz="11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le terrain commun pour 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énoncer,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développer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des idées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, établir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des priorités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,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générer des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plans d'actions 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à 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poursuivre, planifier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leur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mise en </a:t>
            </a:r>
            <a:r>
              <a:rPr lang="fr-FR" sz="11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œuvre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,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  <a:cs typeface="Arial" pitchFamily="34" charset="0"/>
            </a:endParaRPr>
          </a:p>
          <a:p>
            <a:pPr marL="85725" marR="0" lvl="1" indent="-85725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D’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apprendre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des expériences et des connaissances des autres dans un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climat convivial</a:t>
            </a:r>
            <a:r>
              <a:rPr kumimoji="0" lang="fr-FR" sz="11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de créativité, de respect et de responsabilité .</a:t>
            </a:r>
          </a:p>
          <a:p>
            <a:pPr marL="0" marR="0" lvl="1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Futura Lt BT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utura Lt BT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245790" y="5363706"/>
            <a:ext cx="216024" cy="192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3537012" y="5382756"/>
            <a:ext cx="216024" cy="192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1151580">
            <a:off x="4541066" y="4576741"/>
            <a:ext cx="1845187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i="1" dirty="0" smtClean="0">
                <a:latin typeface="+mj-lt"/>
              </a:rPr>
              <a:t>Soyez prêt à être </a:t>
            </a:r>
            <a:r>
              <a:rPr lang="fr-CA" sz="1400" b="1" i="1" dirty="0" err="1" smtClean="0">
                <a:latin typeface="+mj-lt"/>
              </a:rPr>
              <a:t>surpris-e</a:t>
            </a:r>
            <a:r>
              <a:rPr lang="fr-CA" sz="1400" b="1" i="1" dirty="0" smtClean="0">
                <a:latin typeface="+mj-lt"/>
              </a:rPr>
              <a:t> !</a:t>
            </a:r>
            <a:endParaRPr lang="fr-FR" sz="14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1090447"/>
            <a:ext cx="6172200" cy="1524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fr-CA" sz="2400" b="1" dirty="0" smtClean="0">
                <a:solidFill>
                  <a:schemeClr val="accent1">
                    <a:lumMod val="75000"/>
                  </a:schemeClr>
                </a:solidFill>
              </a:rPr>
              <a:t>Informations pratiques </a:t>
            </a:r>
            <a:br>
              <a:rPr lang="fr-CA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CA" sz="2400" b="1" dirty="0" smtClean="0">
                <a:solidFill>
                  <a:schemeClr val="accent1">
                    <a:lumMod val="75000"/>
                  </a:schemeClr>
                </a:solidFill>
              </a:rPr>
              <a:t>&amp; confirmation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771800"/>
            <a:ext cx="3030141" cy="432048"/>
          </a:xfrm>
        </p:spPr>
        <p:txBody>
          <a:bodyPr>
            <a:normAutofit/>
          </a:bodyPr>
          <a:lstStyle/>
          <a:p>
            <a:r>
              <a:rPr lang="fr-CA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Informations pratiques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624096"/>
            <a:ext cx="3158108" cy="4548304"/>
          </a:xfrm>
        </p:spPr>
        <p:txBody>
          <a:bodyPr>
            <a:normAutofit/>
          </a:bodyPr>
          <a:lstStyle/>
          <a:p>
            <a:endParaRPr lang="fr-CA" sz="14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fr-CA" sz="1400" i="1" dirty="0" smtClean="0">
                <a:solidFill>
                  <a:srgbClr val="0070C0"/>
                </a:solidFill>
                <a:latin typeface="+mj-lt"/>
              </a:rPr>
              <a:t>N'hésitez pas à vous surprendre !</a:t>
            </a:r>
          </a:p>
          <a:p>
            <a:r>
              <a:rPr lang="fr-CA" sz="1400" b="1" dirty="0" smtClean="0">
                <a:solidFill>
                  <a:srgbClr val="0070C0"/>
                </a:solidFill>
                <a:latin typeface="+mj-lt"/>
              </a:rPr>
              <a:t>Où </a:t>
            </a:r>
            <a:r>
              <a:rPr lang="fr-CA" sz="1400" dirty="0" smtClean="0">
                <a:solidFill>
                  <a:srgbClr val="0070C0"/>
                </a:solidFill>
                <a:latin typeface="+mj-lt"/>
              </a:rPr>
              <a:t>: </a:t>
            </a:r>
            <a:r>
              <a:rPr lang="fr-FR" sz="1400" dirty="0" smtClean="0">
                <a:solidFill>
                  <a:srgbClr val="0070C0"/>
                </a:solidFill>
                <a:latin typeface="+mj-lt"/>
              </a:rPr>
              <a:t>Centre </a:t>
            </a:r>
            <a:r>
              <a:rPr lang="fr-FR" sz="1400" dirty="0" err="1" smtClean="0">
                <a:solidFill>
                  <a:srgbClr val="0070C0"/>
                </a:solidFill>
                <a:latin typeface="+mj-lt"/>
              </a:rPr>
              <a:t>SophroKhepri</a:t>
            </a:r>
            <a:endParaRPr lang="fr-FR" sz="1400" dirty="0" smtClean="0">
              <a:solidFill>
                <a:srgbClr val="0070C0"/>
              </a:solidFill>
              <a:latin typeface="+mj-lt"/>
            </a:endParaRPr>
          </a:p>
          <a:p>
            <a:r>
              <a:rPr lang="fr-CA" sz="1400" b="1" dirty="0" smtClean="0">
                <a:solidFill>
                  <a:srgbClr val="0070C0"/>
                </a:solidFill>
                <a:latin typeface="+mj-lt"/>
              </a:rPr>
              <a:t>Habillement</a:t>
            </a:r>
            <a:r>
              <a:rPr lang="fr-CA" sz="14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fr-CA" sz="1400" b="1" dirty="0" smtClean="0">
                <a:solidFill>
                  <a:srgbClr val="0070C0"/>
                </a:solidFill>
                <a:latin typeface="+mj-lt"/>
              </a:rPr>
              <a:t>:</a:t>
            </a:r>
            <a:r>
              <a:rPr lang="fr-CA" sz="14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fr-CA" sz="1400" dirty="0">
                <a:solidFill>
                  <a:srgbClr val="0070C0"/>
                </a:solidFill>
                <a:latin typeface="+mj-lt"/>
              </a:rPr>
              <a:t>T</a:t>
            </a:r>
            <a:r>
              <a:rPr lang="fr-CA" sz="1400" dirty="0" smtClean="0">
                <a:solidFill>
                  <a:srgbClr val="0070C0"/>
                </a:solidFill>
                <a:latin typeface="+mj-lt"/>
              </a:rPr>
              <a:t>enue </a:t>
            </a:r>
            <a:r>
              <a:rPr lang="fr-CA" sz="1400" dirty="0" err="1" smtClean="0">
                <a:solidFill>
                  <a:srgbClr val="0070C0"/>
                </a:solidFill>
                <a:latin typeface="+mj-lt"/>
              </a:rPr>
              <a:t>casual</a:t>
            </a:r>
            <a:endParaRPr lang="fr-CA" sz="1400" dirty="0" smtClean="0">
              <a:solidFill>
                <a:srgbClr val="0070C0"/>
              </a:solidFill>
              <a:latin typeface="+mj-lt"/>
            </a:endParaRPr>
          </a:p>
          <a:p>
            <a:r>
              <a:rPr lang="fr-CA" sz="1400" b="1" dirty="0" smtClean="0">
                <a:solidFill>
                  <a:srgbClr val="0070C0"/>
                </a:solidFill>
                <a:latin typeface="+mj-lt"/>
              </a:rPr>
              <a:t>Carnet de route</a:t>
            </a:r>
            <a:r>
              <a:rPr lang="fr-CA" sz="1400" dirty="0" smtClean="0">
                <a:solidFill>
                  <a:srgbClr val="0070C0"/>
                </a:solidFill>
                <a:latin typeface="+mj-lt"/>
              </a:rPr>
              <a:t>: Prévoir un bloc note ou cahier</a:t>
            </a:r>
          </a:p>
          <a:p>
            <a:r>
              <a:rPr lang="fr-CA" sz="1400" dirty="0" smtClean="0">
                <a:solidFill>
                  <a:srgbClr val="0070C0"/>
                </a:solidFill>
                <a:latin typeface="+mj-lt"/>
              </a:rPr>
              <a:t>Et venez avec votre envie d'apprendre</a:t>
            </a:r>
          </a:p>
          <a:p>
            <a:endParaRPr lang="fr-CA" sz="1400" dirty="0" smtClean="0">
              <a:solidFill>
                <a:srgbClr val="0070C0"/>
              </a:solidFill>
              <a:latin typeface="+mj-lt"/>
            </a:endParaRPr>
          </a:p>
          <a:p>
            <a:endParaRPr lang="fr-FR" sz="1400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771080"/>
            <a:ext cx="3031331" cy="432768"/>
          </a:xfrm>
        </p:spPr>
        <p:txBody>
          <a:bodyPr>
            <a:normAutofit/>
          </a:bodyPr>
          <a:lstStyle/>
          <a:p>
            <a:r>
              <a:rPr lang="fr-CA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Confirmation :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624096"/>
            <a:ext cx="3031331" cy="4548304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1600" dirty="0" smtClean="0">
              <a:latin typeface="+mj-lt"/>
            </a:endParaRPr>
          </a:p>
          <a:p>
            <a:r>
              <a:rPr lang="fr-CA" sz="1600" dirty="0" smtClean="0">
                <a:solidFill>
                  <a:srgbClr val="0070C0"/>
                </a:solidFill>
                <a:latin typeface="+mj-lt"/>
              </a:rPr>
              <a:t>Veuillez confirmer votre participation et tous besoins spéciaux pour </a:t>
            </a:r>
            <a:r>
              <a:rPr lang="fr-CA" sz="1600" dirty="0" smtClean="0">
                <a:solidFill>
                  <a:srgbClr val="FF0000"/>
                </a:solidFill>
                <a:latin typeface="+mj-lt"/>
              </a:rPr>
              <a:t>le           </a:t>
            </a:r>
            <a:r>
              <a:rPr lang="fr-CA" sz="1600" dirty="0" smtClean="0">
                <a:solidFill>
                  <a:srgbClr val="0070C0"/>
                </a:solidFill>
                <a:latin typeface="+mj-lt"/>
              </a:rPr>
              <a:t>en complétant le formulaire d’inscription ci-dessous:</a:t>
            </a:r>
            <a:endParaRPr lang="fr-FR" sz="1600" dirty="0" smtClean="0">
              <a:solidFill>
                <a:srgbClr val="0070C0"/>
              </a:solidFill>
              <a:latin typeface="+mj-lt"/>
            </a:endParaRPr>
          </a:p>
          <a:p>
            <a:r>
              <a:rPr lang="fr-CA" sz="1600" u="sng" dirty="0" smtClean="0">
                <a:solidFill>
                  <a:srgbClr val="0070C0"/>
                </a:solidFill>
                <a:latin typeface="+mj-lt"/>
              </a:rPr>
              <a:t>Fiche d’inscription</a:t>
            </a:r>
            <a:endParaRPr lang="fr-FR" sz="1600" dirty="0" smtClean="0">
              <a:solidFill>
                <a:srgbClr val="0070C0"/>
              </a:solidFill>
              <a:latin typeface="+mj-lt"/>
            </a:endParaRPr>
          </a:p>
          <a:p>
            <a:pPr>
              <a:buNone/>
            </a:pPr>
            <a:r>
              <a:rPr lang="fr-CA" sz="1600" dirty="0" smtClean="0">
                <a:solidFill>
                  <a:srgbClr val="0070C0"/>
                </a:solidFill>
                <a:latin typeface="+mj-lt"/>
              </a:rPr>
              <a:t> </a:t>
            </a:r>
            <a:endParaRPr lang="fr-FR" sz="1600" dirty="0" smtClean="0">
              <a:solidFill>
                <a:srgbClr val="0070C0"/>
              </a:solidFill>
              <a:latin typeface="+mj-lt"/>
            </a:endParaRPr>
          </a:p>
          <a:p>
            <a:r>
              <a:rPr lang="fr-CA" sz="1600" dirty="0" smtClean="0">
                <a:solidFill>
                  <a:srgbClr val="0070C0"/>
                </a:solidFill>
                <a:latin typeface="+mj-lt"/>
              </a:rPr>
              <a:t>Nom </a:t>
            </a:r>
            <a:r>
              <a:rPr lang="fr-FR" sz="1600" dirty="0" smtClean="0">
                <a:solidFill>
                  <a:srgbClr val="0070C0"/>
                </a:solidFill>
                <a:latin typeface="+mj-lt"/>
              </a:rPr>
              <a:t>:</a:t>
            </a:r>
          </a:p>
          <a:p>
            <a:r>
              <a:rPr lang="fr-FR" sz="1600" dirty="0" smtClean="0">
                <a:solidFill>
                  <a:srgbClr val="0070C0"/>
                </a:solidFill>
                <a:latin typeface="+mj-lt"/>
              </a:rPr>
              <a:t>Prénom :</a:t>
            </a:r>
          </a:p>
          <a:p>
            <a:pPr>
              <a:buNone/>
            </a:pPr>
            <a:r>
              <a:rPr lang="fr-CA" sz="1600" dirty="0" smtClean="0">
                <a:solidFill>
                  <a:srgbClr val="0070C0"/>
                </a:solidFill>
                <a:latin typeface="+mj-lt"/>
              </a:rPr>
              <a:t>  </a:t>
            </a:r>
          </a:p>
          <a:p>
            <a:r>
              <a:rPr lang="fr-CA" sz="1600" dirty="0" smtClean="0">
                <a:solidFill>
                  <a:srgbClr val="0070C0"/>
                </a:solidFill>
                <a:latin typeface="+mj-lt"/>
              </a:rPr>
              <a:t>Avez-vous des questions  ?</a:t>
            </a:r>
            <a:endParaRPr lang="fr-FR" sz="1600" dirty="0" smtClean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196</Words>
  <Application>Microsoft Office PowerPoint</Application>
  <PresentationFormat>Affichage à l'écran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« Et on travaillait en s’amusant et si on s’amusait en travaillant, ce serait comment ?«  Ou bien moins provocateur : Réconcilier plaisir et travail ? Et si on tentait l’expérience, ce serait comment ?</vt:lpstr>
      <vt:lpstr>Informations pratiques  &amp; confirmation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"Construire ensemble l'organisation de l'équipe Beten France demain"</dc:title>
  <dc:creator>evelyne</dc:creator>
  <cp:lastModifiedBy>Dell</cp:lastModifiedBy>
  <cp:revision>22</cp:revision>
  <dcterms:created xsi:type="dcterms:W3CDTF">2012-10-24T21:02:37Z</dcterms:created>
  <dcterms:modified xsi:type="dcterms:W3CDTF">2016-02-10T10:55:29Z</dcterms:modified>
</cp:coreProperties>
</file>