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</p:sldIdLst>
  <p:sldSz cx="6858000" cy="9144000" type="screen4x3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6932" autoAdjust="0"/>
    <p:restoredTop sz="94660"/>
  </p:normalViewPr>
  <p:slideViewPr>
    <p:cSldViewPr>
      <p:cViewPr>
        <p:scale>
          <a:sx n="100" d="100"/>
          <a:sy n="100" d="100"/>
        </p:scale>
        <p:origin x="-1266" y="1122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514350" y="2840568"/>
            <a:ext cx="5829300" cy="1960033"/>
          </a:xfrm>
        </p:spPr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028700" y="5181600"/>
            <a:ext cx="4800600" cy="23368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 smtClean="0"/>
              <a:t>Cliquez pour modifier le style des sous-titres du masque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F2A735-CB46-4760-BFF4-6C31765D8492}" type="datetimeFigureOut">
              <a:rPr lang="fr-FR" smtClean="0"/>
              <a:pPr/>
              <a:t>12/02/2016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09DDDD-A41C-4AA7-967B-B2BCB6D4F9D8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F2A735-CB46-4760-BFF4-6C31765D8492}" type="datetimeFigureOut">
              <a:rPr lang="fr-FR" smtClean="0"/>
              <a:pPr/>
              <a:t>12/02/2016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09DDDD-A41C-4AA7-967B-B2BCB6D4F9D8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541735" y="5875867"/>
            <a:ext cx="5829300" cy="1816100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541735" y="3875618"/>
            <a:ext cx="5829300" cy="2000249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F2A735-CB46-4760-BFF4-6C31765D8492}" type="datetimeFigureOut">
              <a:rPr lang="fr-FR" smtClean="0"/>
              <a:pPr/>
              <a:t>12/02/2016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09DDDD-A41C-4AA7-967B-B2BCB6D4F9D8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342900" y="2133601"/>
            <a:ext cx="3028950" cy="603461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3486150" y="2133601"/>
            <a:ext cx="3028950" cy="603461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F2A735-CB46-4760-BFF4-6C31765D8492}" type="datetimeFigureOut">
              <a:rPr lang="fr-FR" smtClean="0"/>
              <a:pPr/>
              <a:t>12/02/2016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09DDDD-A41C-4AA7-967B-B2BCB6D4F9D8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342900" y="2046817"/>
            <a:ext cx="303014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342900" y="2899833"/>
            <a:ext cx="303014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3483769" y="2046817"/>
            <a:ext cx="303133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3483769" y="2899833"/>
            <a:ext cx="303133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F2A735-CB46-4760-BFF4-6C31765D8492}" type="datetimeFigureOut">
              <a:rPr lang="fr-FR" smtClean="0"/>
              <a:pPr/>
              <a:t>12/02/2016</a:t>
            </a:fld>
            <a:endParaRPr lang="fr-FR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09DDDD-A41C-4AA7-967B-B2BCB6D4F9D8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F2A735-CB46-4760-BFF4-6C31765D8492}" type="datetimeFigureOut">
              <a:rPr lang="fr-FR" smtClean="0"/>
              <a:pPr/>
              <a:t>12/02/2016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09DDDD-A41C-4AA7-967B-B2BCB6D4F9D8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F2A735-CB46-4760-BFF4-6C31765D8492}" type="datetimeFigureOut">
              <a:rPr lang="fr-FR" smtClean="0"/>
              <a:pPr/>
              <a:t>12/02/2016</a:t>
            </a:fld>
            <a:endParaRPr lang="fr-FR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09DDDD-A41C-4AA7-967B-B2BCB6D4F9D8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342900" y="364067"/>
            <a:ext cx="2256235" cy="154940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2681287" y="364067"/>
            <a:ext cx="3833813" cy="7804151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342900" y="1913467"/>
            <a:ext cx="2256235" cy="6254751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F2A735-CB46-4760-BFF4-6C31765D8492}" type="datetimeFigureOut">
              <a:rPr lang="fr-FR" smtClean="0"/>
              <a:pPr/>
              <a:t>12/02/2016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09DDDD-A41C-4AA7-967B-B2BCB6D4F9D8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344216" y="6400800"/>
            <a:ext cx="4114800" cy="755651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1344216" y="817033"/>
            <a:ext cx="4114800" cy="54864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1344216" y="7156451"/>
            <a:ext cx="4114800" cy="107314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F2A735-CB46-4760-BFF4-6C31765D8492}" type="datetimeFigureOut">
              <a:rPr lang="fr-FR" smtClean="0"/>
              <a:pPr/>
              <a:t>12/02/2016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09DDDD-A41C-4AA7-967B-B2BCB6D4F9D8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F2A735-CB46-4760-BFF4-6C31765D8492}" type="datetimeFigureOut">
              <a:rPr lang="fr-FR" smtClean="0"/>
              <a:pPr/>
              <a:t>12/02/2016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09DDDD-A41C-4AA7-967B-B2BCB6D4F9D8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4972050" y="366185"/>
            <a:ext cx="1543050" cy="7802033"/>
          </a:xfrm>
        </p:spPr>
        <p:txBody>
          <a:bodyPr vert="eaVert"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342900" y="366185"/>
            <a:ext cx="4514850" cy="7802033"/>
          </a:xfrm>
        </p:spPr>
        <p:txBody>
          <a:bodyPr vert="eaVert"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6F2A735-CB46-4760-BFF4-6C31765D8492}" type="datetimeFigureOut">
              <a:rPr lang="fr-FR" smtClean="0"/>
              <a:pPr/>
              <a:t>12/02/2016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109DDDD-A41C-4AA7-967B-B2BCB6D4F9D8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342900" y="366184"/>
            <a:ext cx="6172200" cy="1524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342900" y="2133601"/>
            <a:ext cx="6172200" cy="603461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342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6F2A735-CB46-4760-BFF4-6C31765D8492}" type="datetimeFigureOut">
              <a:rPr lang="fr-FR" smtClean="0"/>
              <a:pPr/>
              <a:t>12/02/2016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2343150" y="8475134"/>
            <a:ext cx="21717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4914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109DDDD-A41C-4AA7-967B-B2BCB6D4F9D8}" type="slidenum">
              <a:rPr lang="fr-FR" smtClean="0"/>
              <a:pPr/>
              <a:t>‹N°›</a:t>
            </a:fld>
            <a:endParaRPr lang="fr-F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5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re 3"/>
          <p:cNvSpPr>
            <a:spLocks noGrp="1"/>
          </p:cNvSpPr>
          <p:nvPr>
            <p:ph type="title"/>
          </p:nvPr>
        </p:nvSpPr>
        <p:spPr>
          <a:xfrm>
            <a:off x="116632" y="539552"/>
            <a:ext cx="4752528" cy="1224136"/>
          </a:xfrm>
        </p:spPr>
        <p:txBody>
          <a:bodyPr>
            <a:noAutofit/>
          </a:bodyPr>
          <a:lstStyle/>
          <a:p>
            <a:r>
              <a:rPr lang="fr-FR" sz="3200" b="1" dirty="0" smtClean="0">
                <a:solidFill>
                  <a:schemeClr val="tx2"/>
                </a:solidFill>
                <a:latin typeface="Chiller" panose="04020404031007020602" pitchFamily="82" charset="0"/>
                <a:cs typeface="Gisha" panose="020B0502040204020203" pitchFamily="34" charset="-79"/>
              </a:rPr>
              <a:t>« Si on travaillait en s’amusant et </a:t>
            </a:r>
            <a:br>
              <a:rPr lang="fr-FR" sz="3200" b="1" dirty="0" smtClean="0">
                <a:solidFill>
                  <a:schemeClr val="tx2"/>
                </a:solidFill>
                <a:latin typeface="Chiller" panose="04020404031007020602" pitchFamily="82" charset="0"/>
                <a:cs typeface="Gisha" panose="020B0502040204020203" pitchFamily="34" charset="-79"/>
              </a:rPr>
            </a:br>
            <a:r>
              <a:rPr lang="fr-FR" sz="3200" b="1" dirty="0" smtClean="0">
                <a:solidFill>
                  <a:schemeClr val="tx2"/>
                </a:solidFill>
                <a:latin typeface="Chiller" panose="04020404031007020602" pitchFamily="82" charset="0"/>
                <a:cs typeface="Gisha" panose="020B0502040204020203" pitchFamily="34" charset="-79"/>
              </a:rPr>
              <a:t>si on s’amusait en travaillant, </a:t>
            </a:r>
            <a:br>
              <a:rPr lang="fr-FR" sz="3200" b="1" dirty="0" smtClean="0">
                <a:solidFill>
                  <a:schemeClr val="tx2"/>
                </a:solidFill>
                <a:latin typeface="Chiller" panose="04020404031007020602" pitchFamily="82" charset="0"/>
                <a:cs typeface="Gisha" panose="020B0502040204020203" pitchFamily="34" charset="-79"/>
              </a:rPr>
            </a:br>
            <a:r>
              <a:rPr lang="fr-FR" sz="3200" b="1" dirty="0" smtClean="0">
                <a:solidFill>
                  <a:schemeClr val="tx2"/>
                </a:solidFill>
                <a:latin typeface="Chiller" panose="04020404031007020602" pitchFamily="82" charset="0"/>
                <a:cs typeface="Gisha" panose="020B0502040204020203" pitchFamily="34" charset="-79"/>
              </a:rPr>
              <a:t>ce serait comment ? </a:t>
            </a:r>
            <a:r>
              <a:rPr lang="fr-FR" sz="3200" b="1" dirty="0" smtClean="0">
                <a:solidFill>
                  <a:schemeClr val="tx2"/>
                </a:solidFill>
                <a:latin typeface="Chiller" panose="04020404031007020602" pitchFamily="82" charset="0"/>
              </a:rPr>
              <a:t>» </a:t>
            </a:r>
            <a:br>
              <a:rPr lang="fr-FR" sz="3200" b="1" dirty="0" smtClean="0">
                <a:solidFill>
                  <a:schemeClr val="tx2"/>
                </a:solidFill>
                <a:latin typeface="Chiller" panose="04020404031007020602" pitchFamily="82" charset="0"/>
              </a:rPr>
            </a:br>
            <a:endParaRPr lang="fr-FR" sz="3200" b="1" dirty="0">
              <a:solidFill>
                <a:schemeClr val="tx2"/>
              </a:solidFill>
              <a:latin typeface="Chiller" panose="04020404031007020602" pitchFamily="82" charset="0"/>
            </a:endParaRPr>
          </a:p>
        </p:txBody>
      </p:sp>
      <p:sp>
        <p:nvSpPr>
          <p:cNvPr id="5" name="Espace réservé du texte 4"/>
          <p:cNvSpPr>
            <a:spLocks noGrp="1"/>
          </p:cNvSpPr>
          <p:nvPr>
            <p:ph type="body" idx="1"/>
          </p:nvPr>
        </p:nvSpPr>
        <p:spPr>
          <a:xfrm>
            <a:off x="3688854" y="2339752"/>
            <a:ext cx="3052514" cy="672075"/>
          </a:xfrm>
        </p:spPr>
        <p:txBody>
          <a:bodyPr>
            <a:noAutofit/>
          </a:bodyPr>
          <a:lstStyle/>
          <a:p>
            <a:pPr algn="just"/>
            <a:r>
              <a:rPr lang="fr-CA" sz="1200" dirty="0">
                <a:solidFill>
                  <a:srgbClr val="002060"/>
                </a:solidFill>
              </a:rPr>
              <a:t>Que se </a:t>
            </a:r>
            <a:r>
              <a:rPr lang="fr-CA" sz="1200" dirty="0" smtClean="0">
                <a:solidFill>
                  <a:srgbClr val="002060"/>
                </a:solidFill>
              </a:rPr>
              <a:t>passe-t-il </a:t>
            </a:r>
            <a:r>
              <a:rPr lang="fr-CA" sz="1400" dirty="0">
                <a:solidFill>
                  <a:srgbClr val="002060"/>
                </a:solidFill>
              </a:rPr>
              <a:t>:</a:t>
            </a:r>
            <a:r>
              <a:rPr lang="fr-CA" sz="1400" dirty="0" smtClean="0">
                <a:solidFill>
                  <a:srgbClr val="002060"/>
                </a:solidFill>
              </a:rPr>
              <a:t> </a:t>
            </a:r>
            <a:r>
              <a:rPr lang="fr-CA" sz="1200" b="0" i="1" dirty="0" smtClean="0">
                <a:solidFill>
                  <a:srgbClr val="002060"/>
                </a:solidFill>
              </a:rPr>
              <a:t>offrez </a:t>
            </a:r>
            <a:r>
              <a:rPr lang="fr-CA" sz="1200" b="0" i="1" dirty="0">
                <a:solidFill>
                  <a:srgbClr val="002060"/>
                </a:solidFill>
              </a:rPr>
              <a:t>un nouveau </a:t>
            </a:r>
            <a:r>
              <a:rPr lang="fr-CA" sz="1200" b="0" i="1" dirty="0" smtClean="0">
                <a:solidFill>
                  <a:srgbClr val="002060"/>
                </a:solidFill>
              </a:rPr>
              <a:t>souffle au travail en misant </a:t>
            </a:r>
            <a:r>
              <a:rPr lang="fr-CA" sz="1200" b="0" i="1" dirty="0">
                <a:solidFill>
                  <a:srgbClr val="002060"/>
                </a:solidFill>
              </a:rPr>
              <a:t>sur notre intelligence </a:t>
            </a:r>
            <a:r>
              <a:rPr lang="fr-CA" sz="1200" b="0" i="1" dirty="0" smtClean="0">
                <a:solidFill>
                  <a:srgbClr val="002060"/>
                </a:solidFill>
              </a:rPr>
              <a:t>collective…</a:t>
            </a:r>
            <a:endParaRPr lang="fr-FR" sz="1200" b="0" i="1" dirty="0">
              <a:solidFill>
                <a:srgbClr val="002060"/>
              </a:solidFill>
              <a:latin typeface="+mj-lt"/>
            </a:endParaRPr>
          </a:p>
        </p:txBody>
      </p:sp>
      <p:sp>
        <p:nvSpPr>
          <p:cNvPr id="9" name="ZoneTexte 8"/>
          <p:cNvSpPr txBox="1"/>
          <p:nvPr/>
        </p:nvSpPr>
        <p:spPr>
          <a:xfrm>
            <a:off x="4951655" y="179512"/>
            <a:ext cx="1717705" cy="369332"/>
          </a:xfrm>
          <a:prstGeom prst="rect">
            <a:avLst/>
          </a:prstGeom>
          <a:ln/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fr-FR" b="1" dirty="0" smtClean="0">
                <a:solidFill>
                  <a:srgbClr val="0070C0"/>
                </a:solidFill>
                <a:latin typeface="Bradley Hand ITC" panose="03070402050302030203" pitchFamily="66" charset="0"/>
              </a:rPr>
              <a:t>INVITATION</a:t>
            </a:r>
            <a:endParaRPr lang="fr-FR" b="1" dirty="0">
              <a:solidFill>
                <a:srgbClr val="0070C0"/>
              </a:solidFill>
              <a:latin typeface="Bradley Hand ITC" panose="03070402050302030203" pitchFamily="66" charset="0"/>
            </a:endParaRPr>
          </a:p>
        </p:txBody>
      </p:sp>
      <p:pic>
        <p:nvPicPr>
          <p:cNvPr id="1026" name="Picture 2" descr="C:\Users\evelyne\Documents\ARKANISSIM\FORMATIONV1\Formation Perso Evelyne\Awareness Forum Ouvert\8Chaises rouges.jpg"/>
          <p:cNvPicPr>
            <a:picLocks noChangeAspect="1" noChangeArrowheads="1"/>
          </p:cNvPicPr>
          <p:nvPr/>
        </p:nvPicPr>
        <p:blipFill>
          <a:blip r:embed="rId2" cstate="print">
            <a:duotone>
              <a:schemeClr val="accent1">
                <a:shade val="45000"/>
                <a:satMod val="135000"/>
              </a:schemeClr>
              <a:prstClr val="white"/>
            </a:duotone>
          </a:blip>
          <a:srcRect/>
          <a:stretch>
            <a:fillRect/>
          </a:stretch>
        </p:blipFill>
        <p:spPr bwMode="auto">
          <a:xfrm>
            <a:off x="4982416" y="625293"/>
            <a:ext cx="1686944" cy="1570443"/>
          </a:xfrm>
          <a:prstGeom prst="rect">
            <a:avLst/>
          </a:prstGeom>
          <a:ln/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</p:pic>
      <p:sp>
        <p:nvSpPr>
          <p:cNvPr id="13" name="ZoneTexte 12"/>
          <p:cNvSpPr txBox="1"/>
          <p:nvPr/>
        </p:nvSpPr>
        <p:spPr>
          <a:xfrm>
            <a:off x="548680" y="4573741"/>
            <a:ext cx="381642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CA" b="1" dirty="0">
                <a:solidFill>
                  <a:schemeClr val="tx2"/>
                </a:solidFill>
                <a:latin typeface="Chiller" panose="04020404031007020602" pitchFamily="82" charset="0"/>
                <a:ea typeface="+mj-ea"/>
                <a:cs typeface="Gisha" panose="020B0502040204020203" pitchFamily="34" charset="-79"/>
              </a:rPr>
              <a:t>Le succès de ce </a:t>
            </a:r>
            <a:r>
              <a:rPr lang="fr-CA" b="1" dirty="0" smtClean="0">
                <a:solidFill>
                  <a:schemeClr val="tx2"/>
                </a:solidFill>
                <a:latin typeface="Chiller" panose="04020404031007020602" pitchFamily="82" charset="0"/>
                <a:ea typeface="+mj-ea"/>
                <a:cs typeface="Gisha" panose="020B0502040204020203" pitchFamily="34" charset="-79"/>
              </a:rPr>
              <a:t>forum est communautaire, il dépend </a:t>
            </a:r>
            <a:r>
              <a:rPr lang="fr-CA" b="1" dirty="0">
                <a:solidFill>
                  <a:schemeClr val="tx2"/>
                </a:solidFill>
                <a:latin typeface="Chiller" panose="04020404031007020602" pitchFamily="82" charset="0"/>
                <a:ea typeface="+mj-ea"/>
                <a:cs typeface="Gisha" panose="020B0502040204020203" pitchFamily="34" charset="-79"/>
              </a:rPr>
              <a:t>de l’initiative </a:t>
            </a:r>
            <a:r>
              <a:rPr lang="fr-CA" b="1" dirty="0" smtClean="0">
                <a:solidFill>
                  <a:schemeClr val="tx2"/>
                </a:solidFill>
                <a:latin typeface="Chiller" panose="04020404031007020602" pitchFamily="82" charset="0"/>
                <a:ea typeface="+mj-ea"/>
                <a:cs typeface="Gisha" panose="020B0502040204020203" pitchFamily="34" charset="-79"/>
              </a:rPr>
              <a:t>et </a:t>
            </a:r>
            <a:r>
              <a:rPr lang="fr-CA" b="1" dirty="0">
                <a:solidFill>
                  <a:schemeClr val="tx2"/>
                </a:solidFill>
                <a:latin typeface="Chiller" panose="04020404031007020602" pitchFamily="82" charset="0"/>
                <a:ea typeface="+mj-ea"/>
                <a:cs typeface="Gisha" panose="020B0502040204020203" pitchFamily="34" charset="-79"/>
              </a:rPr>
              <a:t>de la participation de tous !</a:t>
            </a:r>
            <a:endParaRPr lang="fr-FR" b="1" dirty="0">
              <a:solidFill>
                <a:schemeClr val="tx2"/>
              </a:solidFill>
              <a:latin typeface="Chiller" panose="04020404031007020602" pitchFamily="82" charset="0"/>
              <a:ea typeface="+mj-ea"/>
              <a:cs typeface="Gisha" panose="020B0502040204020203" pitchFamily="34" charset="-79"/>
            </a:endParaRPr>
          </a:p>
        </p:txBody>
      </p:sp>
      <p:sp>
        <p:nvSpPr>
          <p:cNvPr id="14" name="Espace réservé du contenu 7"/>
          <p:cNvSpPr txBox="1">
            <a:spLocks/>
          </p:cNvSpPr>
          <p:nvPr/>
        </p:nvSpPr>
        <p:spPr>
          <a:xfrm>
            <a:off x="3979236" y="5718795"/>
            <a:ext cx="2718302" cy="2741637"/>
          </a:xfrm>
          <a:prstGeom prst="rect">
            <a:avLst/>
          </a:prstGeom>
          <a:ln/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vert="horz" lIns="91440" tIns="45720" rIns="91440" bIns="45720" rtlCol="0">
            <a:normAutofit/>
          </a:bodyPr>
          <a:lstStyle/>
          <a:p>
            <a:pPr marR="0" lvl="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tabLst/>
              <a:defRPr/>
            </a:pPr>
            <a:r>
              <a:rPr lang="fr-FR" sz="1400" b="1" i="1" dirty="0" smtClean="0">
                <a:solidFill>
                  <a:schemeClr val="tx2"/>
                </a:solidFill>
              </a:rPr>
              <a:t>Chacun </a:t>
            </a:r>
            <a:r>
              <a:rPr lang="fr-CA" sz="1400" b="1" i="1" dirty="0" smtClean="0">
                <a:solidFill>
                  <a:schemeClr val="tx2"/>
                </a:solidFill>
              </a:rPr>
              <a:t>s’engage </a:t>
            </a:r>
            <a:r>
              <a:rPr lang="fr-CA" sz="1400" b="1" i="1" dirty="0">
                <a:solidFill>
                  <a:schemeClr val="tx2"/>
                </a:solidFill>
              </a:rPr>
              <a:t>à </a:t>
            </a:r>
            <a:endParaRPr lang="fr-FR" sz="1400" i="1" dirty="0">
              <a:solidFill>
                <a:schemeClr val="tx2"/>
              </a:solidFill>
            </a:endParaRPr>
          </a:p>
          <a:p>
            <a:endParaRPr lang="fr-FR" sz="1100" dirty="0"/>
          </a:p>
          <a:p>
            <a:pPr marL="85725" lvl="0" indent="-85725">
              <a:buFont typeface="Wingdings" pitchFamily="2" charset="2"/>
              <a:buChar char="§"/>
            </a:pPr>
            <a:r>
              <a:rPr lang="fr-CA" sz="1100" dirty="0">
                <a:solidFill>
                  <a:srgbClr val="002060"/>
                </a:solidFill>
                <a:latin typeface="+mj-lt"/>
              </a:rPr>
              <a:t>Participer pleinement et sur un </a:t>
            </a:r>
            <a:r>
              <a:rPr lang="fr-CA" sz="1100" b="1" dirty="0">
                <a:solidFill>
                  <a:srgbClr val="002060"/>
                </a:solidFill>
                <a:latin typeface="+mj-lt"/>
              </a:rPr>
              <a:t>pied d’égalité </a:t>
            </a:r>
            <a:r>
              <a:rPr lang="fr-CA" sz="1100" dirty="0" smtClean="0">
                <a:solidFill>
                  <a:srgbClr val="002060"/>
                </a:solidFill>
                <a:latin typeface="+mj-lt"/>
              </a:rPr>
              <a:t>aux discussions et à cette rencontre </a:t>
            </a:r>
          </a:p>
          <a:p>
            <a:pPr lvl="0">
              <a:buFont typeface="Wingdings" pitchFamily="2" charset="2"/>
              <a:buChar char="§"/>
            </a:pPr>
            <a:endParaRPr lang="fr-FR" sz="1100" dirty="0">
              <a:solidFill>
                <a:srgbClr val="002060"/>
              </a:solidFill>
              <a:latin typeface="+mj-lt"/>
            </a:endParaRPr>
          </a:p>
          <a:p>
            <a:pPr marL="85725" lvl="0" indent="-85725">
              <a:buFont typeface="Wingdings" pitchFamily="2" charset="2"/>
              <a:buChar char="§"/>
            </a:pPr>
            <a:r>
              <a:rPr lang="fr-CA" sz="1100" dirty="0">
                <a:solidFill>
                  <a:srgbClr val="002060"/>
                </a:solidFill>
                <a:latin typeface="+mj-lt"/>
              </a:rPr>
              <a:t>Donner des </a:t>
            </a:r>
            <a:r>
              <a:rPr lang="fr-CA" sz="1100" b="1" dirty="0">
                <a:solidFill>
                  <a:srgbClr val="002060"/>
                </a:solidFill>
                <a:latin typeface="+mj-lt"/>
              </a:rPr>
              <a:t>commentaires honnêtes et constructifs </a:t>
            </a:r>
            <a:r>
              <a:rPr lang="fr-CA" sz="1100" dirty="0">
                <a:solidFill>
                  <a:srgbClr val="002060"/>
                </a:solidFill>
                <a:latin typeface="+mj-lt"/>
              </a:rPr>
              <a:t>sur les actions proposées en lien </a:t>
            </a:r>
            <a:r>
              <a:rPr lang="fr-CA" sz="1100" dirty="0" smtClean="0">
                <a:solidFill>
                  <a:srgbClr val="002060"/>
                </a:solidFill>
                <a:latin typeface="+mj-lt"/>
              </a:rPr>
              <a:t>avec </a:t>
            </a:r>
            <a:r>
              <a:rPr lang="fr-CA" sz="1100" dirty="0">
                <a:solidFill>
                  <a:srgbClr val="002060"/>
                </a:solidFill>
                <a:latin typeface="+mj-lt"/>
              </a:rPr>
              <a:t>les priorités </a:t>
            </a:r>
            <a:endParaRPr lang="fr-FR" sz="1100" dirty="0">
              <a:solidFill>
                <a:srgbClr val="002060"/>
              </a:solidFill>
              <a:latin typeface="+mj-lt"/>
            </a:endParaRPr>
          </a:p>
          <a:p>
            <a:pPr marL="85725" indent="-85725"/>
            <a:endParaRPr lang="fr-FR" sz="1100" dirty="0">
              <a:solidFill>
                <a:srgbClr val="002060"/>
              </a:solidFill>
              <a:latin typeface="+mj-lt"/>
            </a:endParaRPr>
          </a:p>
          <a:p>
            <a:pPr marL="85725" indent="-85725">
              <a:buFont typeface="Wingdings" pitchFamily="2" charset="2"/>
              <a:buChar char="§"/>
            </a:pPr>
            <a:r>
              <a:rPr lang="fr-CA" sz="1100" b="1" dirty="0">
                <a:solidFill>
                  <a:srgbClr val="002060"/>
                </a:solidFill>
                <a:latin typeface="+mj-lt"/>
              </a:rPr>
              <a:t>Appuyer</a:t>
            </a:r>
            <a:r>
              <a:rPr lang="fr-CA" sz="1100" dirty="0">
                <a:solidFill>
                  <a:srgbClr val="002060"/>
                </a:solidFill>
                <a:latin typeface="+mj-lt"/>
              </a:rPr>
              <a:t> activement leur </a:t>
            </a:r>
            <a:r>
              <a:rPr lang="fr-CA" sz="1100" b="1" dirty="0">
                <a:solidFill>
                  <a:srgbClr val="002060"/>
                </a:solidFill>
                <a:latin typeface="+mj-lt"/>
              </a:rPr>
              <a:t>mise en </a:t>
            </a:r>
            <a:r>
              <a:rPr lang="fr-CA" sz="1100" b="1" dirty="0" smtClean="0">
                <a:solidFill>
                  <a:srgbClr val="002060"/>
                </a:solidFill>
                <a:latin typeface="+mj-lt"/>
              </a:rPr>
              <a:t>œuvre</a:t>
            </a:r>
            <a:endParaRPr kumimoji="0" lang="fr-FR" sz="1100" b="1" i="0" u="none" strike="noStrike" kern="1200" cap="none" spc="0" normalizeH="0" baseline="0" noProof="0" dirty="0" smtClean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+mj-lt"/>
              <a:ea typeface="+mn-ea"/>
              <a:cs typeface="+mn-cs"/>
            </a:endParaRPr>
          </a:p>
        </p:txBody>
      </p:sp>
      <p:sp>
        <p:nvSpPr>
          <p:cNvPr id="17" name="Espace réservé du texte 4"/>
          <p:cNvSpPr>
            <a:spLocks noGrp="1"/>
          </p:cNvSpPr>
          <p:nvPr>
            <p:ph type="body" idx="1"/>
          </p:nvPr>
        </p:nvSpPr>
        <p:spPr>
          <a:xfrm>
            <a:off x="3645024" y="2987824"/>
            <a:ext cx="3096555" cy="864096"/>
          </a:xfrm>
        </p:spPr>
        <p:txBody>
          <a:bodyPr>
            <a:noAutofit/>
          </a:bodyPr>
          <a:lstStyle/>
          <a:p>
            <a:pPr algn="just"/>
            <a:r>
              <a:rPr lang="fr-CA" sz="1200" dirty="0" smtClean="0">
                <a:solidFill>
                  <a:srgbClr val="002060"/>
                </a:solidFill>
              </a:rPr>
              <a:t>Comment s’y préparer :  </a:t>
            </a:r>
            <a:r>
              <a:rPr lang="fr-CA" sz="1200" b="0" i="1" dirty="0" smtClean="0">
                <a:solidFill>
                  <a:srgbClr val="002060"/>
                </a:solidFill>
              </a:rPr>
              <a:t>laisser venir mes pensées, mes idées</a:t>
            </a:r>
            <a:r>
              <a:rPr lang="fr-CA" sz="1200" b="0" i="1" dirty="0">
                <a:solidFill>
                  <a:srgbClr val="002060"/>
                </a:solidFill>
              </a:rPr>
              <a:t>, </a:t>
            </a:r>
            <a:r>
              <a:rPr lang="fr-CA" sz="1200" b="0" i="1" dirty="0" smtClean="0">
                <a:solidFill>
                  <a:srgbClr val="002060"/>
                </a:solidFill>
              </a:rPr>
              <a:t>mes </a:t>
            </a:r>
            <a:r>
              <a:rPr lang="fr-CA" sz="1200" b="0" i="1" dirty="0">
                <a:solidFill>
                  <a:srgbClr val="002060"/>
                </a:solidFill>
              </a:rPr>
              <a:t>questions </a:t>
            </a:r>
            <a:r>
              <a:rPr lang="fr-CA" sz="1200" b="0" i="1" dirty="0" smtClean="0">
                <a:solidFill>
                  <a:srgbClr val="002060"/>
                </a:solidFill>
              </a:rPr>
              <a:t>et les </a:t>
            </a:r>
            <a:r>
              <a:rPr lang="fr-CA" sz="1200" b="0" i="1" dirty="0">
                <a:solidFill>
                  <a:srgbClr val="002060"/>
                </a:solidFill>
              </a:rPr>
              <a:t>possibilités que je </a:t>
            </a:r>
            <a:r>
              <a:rPr lang="fr-CA" sz="1200" b="0" i="1" dirty="0" smtClean="0">
                <a:solidFill>
                  <a:srgbClr val="002060"/>
                </a:solidFill>
              </a:rPr>
              <a:t>souhaite </a:t>
            </a:r>
            <a:r>
              <a:rPr lang="fr-CA" sz="1200" b="0" i="1" dirty="0">
                <a:solidFill>
                  <a:srgbClr val="002060"/>
                </a:solidFill>
              </a:rPr>
              <a:t>explorer pour </a:t>
            </a:r>
            <a:r>
              <a:rPr lang="fr-FR" sz="1200" b="0" i="1" dirty="0" smtClean="0">
                <a:solidFill>
                  <a:srgbClr val="002060"/>
                </a:solidFill>
              </a:rPr>
              <a:t>remettre le plaisir au centre du travail</a:t>
            </a:r>
            <a:endParaRPr lang="fr-FR" sz="1200" b="0" i="1" dirty="0">
              <a:solidFill>
                <a:srgbClr val="002060"/>
              </a:solidFill>
            </a:endParaRPr>
          </a:p>
        </p:txBody>
      </p:sp>
      <p:sp>
        <p:nvSpPr>
          <p:cNvPr id="18" name="Espace réservé du texte 4"/>
          <p:cNvSpPr>
            <a:spLocks noGrp="1"/>
          </p:cNvSpPr>
          <p:nvPr>
            <p:ph type="body" idx="1"/>
          </p:nvPr>
        </p:nvSpPr>
        <p:spPr>
          <a:xfrm>
            <a:off x="556108" y="3995936"/>
            <a:ext cx="6113252" cy="432048"/>
          </a:xfrm>
        </p:spPr>
        <p:txBody>
          <a:bodyPr>
            <a:noAutofit/>
          </a:bodyPr>
          <a:lstStyle/>
          <a:p>
            <a:r>
              <a:rPr lang="fr-CA" sz="1400" dirty="0">
                <a:solidFill>
                  <a:srgbClr val="002060"/>
                </a:solidFill>
              </a:rPr>
              <a:t>Une promesse </a:t>
            </a:r>
            <a:r>
              <a:rPr lang="fr-CA" sz="1400" dirty="0" smtClean="0">
                <a:solidFill>
                  <a:srgbClr val="002060"/>
                </a:solidFill>
              </a:rPr>
              <a:t>: </a:t>
            </a:r>
            <a:r>
              <a:rPr lang="fr-CA" sz="1400" dirty="0">
                <a:solidFill>
                  <a:srgbClr val="002060"/>
                </a:solidFill>
              </a:rPr>
              <a:t> </a:t>
            </a:r>
            <a:r>
              <a:rPr lang="fr-CA" sz="1200" dirty="0">
                <a:solidFill>
                  <a:srgbClr val="002060"/>
                </a:solidFill>
              </a:rPr>
              <a:t>t</a:t>
            </a:r>
            <a:r>
              <a:rPr lang="fr-CA" sz="1200" dirty="0" smtClean="0">
                <a:solidFill>
                  <a:srgbClr val="002060"/>
                </a:solidFill>
              </a:rPr>
              <a:t>ous </a:t>
            </a:r>
            <a:r>
              <a:rPr lang="fr-CA" sz="1200" dirty="0">
                <a:solidFill>
                  <a:srgbClr val="002060"/>
                </a:solidFill>
              </a:rPr>
              <a:t>les sujets qui vous tiennent à cœur pourront être </a:t>
            </a:r>
            <a:r>
              <a:rPr lang="fr-CA" sz="1200" dirty="0" smtClean="0">
                <a:solidFill>
                  <a:srgbClr val="002060"/>
                </a:solidFill>
              </a:rPr>
              <a:t>abordés ! </a:t>
            </a:r>
            <a:endParaRPr lang="fr-FR" sz="1200" b="0" i="1" dirty="0">
              <a:solidFill>
                <a:srgbClr val="002060"/>
              </a:solidFill>
              <a:latin typeface="+mj-lt"/>
            </a:endParaRPr>
          </a:p>
        </p:txBody>
      </p:sp>
      <p:sp>
        <p:nvSpPr>
          <p:cNvPr id="1027" name="Text Box 3"/>
          <p:cNvSpPr txBox="1">
            <a:spLocks noChangeArrowheads="1"/>
          </p:cNvSpPr>
          <p:nvPr/>
        </p:nvSpPr>
        <p:spPr bwMode="auto">
          <a:xfrm>
            <a:off x="533822" y="5363708"/>
            <a:ext cx="2880320" cy="3240740"/>
          </a:xfrm>
          <a:prstGeom prst="rect">
            <a:avLst/>
          </a:prstGeom>
          <a:ln>
            <a:headEnd/>
            <a:tailEnd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1" fontAlgn="base" latinLnBrk="0" hangingPunct="1">
              <a:lnSpc>
                <a:spcPct val="112000"/>
              </a:lnSpc>
              <a:spcBef>
                <a:spcPct val="0"/>
              </a:spcBef>
              <a:spcAft>
                <a:spcPts val="1000"/>
              </a:spcAft>
              <a:buClrTx/>
              <a:buSzTx/>
              <a:buFontTx/>
              <a:buNone/>
              <a:tabLst/>
            </a:pPr>
            <a:r>
              <a:rPr kumimoji="0" lang="fr-FR" sz="1400" b="1" i="1" u="none" strike="noStrike" cap="none" normalizeH="0" baseline="0" dirty="0" smtClean="0">
                <a:ln>
                  <a:noFill/>
                </a:ln>
                <a:solidFill>
                  <a:schemeClr val="tx2"/>
                </a:solidFill>
                <a:effectLst/>
                <a:cs typeface="Arial" pitchFamily="34" charset="0"/>
              </a:rPr>
              <a:t>La méthode utilisée nous permettra de </a:t>
            </a:r>
            <a:r>
              <a:rPr kumimoji="0" lang="fr-FR" sz="1400" b="1" i="1" u="none" strike="noStrike" cap="none" normalizeH="0" dirty="0" smtClean="0">
                <a:ln>
                  <a:noFill/>
                </a:ln>
                <a:solidFill>
                  <a:schemeClr val="tx2"/>
                </a:solidFill>
                <a:effectLst/>
                <a:cs typeface="Arial" pitchFamily="34" charset="0"/>
              </a:rPr>
              <a:t> </a:t>
            </a:r>
            <a:endParaRPr kumimoji="0" lang="fr-FR" sz="1400" b="0" i="1" u="none" strike="noStrike" cap="none" normalizeH="0" baseline="0" dirty="0" smtClean="0">
              <a:ln>
                <a:noFill/>
              </a:ln>
              <a:solidFill>
                <a:schemeClr val="tx2"/>
              </a:solidFill>
              <a:effectLst/>
              <a:cs typeface="Arial" pitchFamily="34" charset="0"/>
            </a:endParaRPr>
          </a:p>
          <a:p>
            <a:pPr marL="85725" marR="0" lvl="1" indent="-85725" algn="just" defTabSz="914400" rtl="0" eaLnBrk="1" fontAlgn="base" latinLnBrk="0" hangingPunct="1">
              <a:spcBef>
                <a:spcPct val="0"/>
              </a:spcBef>
              <a:spcAft>
                <a:spcPct val="0"/>
              </a:spcAft>
              <a:buClrTx/>
              <a:buSzTx/>
              <a:buFont typeface="Wingdings" pitchFamily="2" charset="2"/>
              <a:buChar char="§"/>
              <a:tabLst/>
            </a:pPr>
            <a:r>
              <a:rPr kumimoji="0" lang="fr-FR" sz="1100" b="1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Dresser l’ordre du jour sur place </a:t>
            </a:r>
            <a:r>
              <a:rPr kumimoji="0" lang="fr-FR" sz="1100" b="0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à partir des questions qui </a:t>
            </a:r>
            <a:r>
              <a:rPr kumimoji="0" lang="fr-FR" sz="1100" b="1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VOUS</a:t>
            </a:r>
            <a:r>
              <a:rPr kumimoji="0" lang="fr-FR" sz="1100" b="0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 intéressent</a:t>
            </a:r>
            <a:endParaRPr lang="fr-FR" sz="1100" dirty="0">
              <a:solidFill>
                <a:srgbClr val="002060"/>
              </a:solidFill>
              <a:cs typeface="Arial" pitchFamily="34" charset="0"/>
            </a:endParaRPr>
          </a:p>
          <a:p>
            <a:pPr marL="0" marR="0" lvl="1" algn="just" defTabSz="914400" rtl="0" eaLnBrk="1" fontAlgn="base" latinLnBrk="0" hangingPunct="1">
              <a:spcBef>
                <a:spcPct val="0"/>
              </a:spcBef>
              <a:spcAft>
                <a:spcPct val="0"/>
              </a:spcAft>
              <a:buClrTx/>
              <a:buSzTx/>
              <a:tabLst/>
            </a:pPr>
            <a:endParaRPr kumimoji="0" lang="fr-FR" sz="300" b="0" i="0" u="none" strike="noStrike" cap="none" normalizeH="0" baseline="0" dirty="0" smtClean="0">
              <a:ln>
                <a:noFill/>
              </a:ln>
              <a:solidFill>
                <a:srgbClr val="002060"/>
              </a:solidFill>
              <a:effectLst/>
              <a:cs typeface="Arial" pitchFamily="34" charset="0"/>
            </a:endParaRPr>
          </a:p>
          <a:p>
            <a:pPr marL="85725" marR="0" lvl="1" indent="-85725" algn="just" defTabSz="914400" rtl="0" eaLnBrk="1" fontAlgn="base" latinLnBrk="0" hangingPunct="1">
              <a:spcBef>
                <a:spcPct val="0"/>
              </a:spcBef>
              <a:spcAft>
                <a:spcPct val="0"/>
              </a:spcAft>
              <a:buClrTx/>
              <a:buSzTx/>
              <a:buFont typeface="Wingdings" pitchFamily="2" charset="2"/>
              <a:buChar char="§"/>
              <a:tabLst/>
            </a:pPr>
            <a:r>
              <a:rPr kumimoji="0" lang="fr-FR" sz="1100" b="1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 Hiérarchiser </a:t>
            </a:r>
            <a:r>
              <a:rPr kumimoji="0" lang="fr-FR" sz="1100" b="0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:</a:t>
            </a:r>
            <a:r>
              <a:rPr kumimoji="0" lang="fr-FR" sz="1100" b="0" i="0" u="none" strike="noStrike" cap="none" normalizeH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 c</a:t>
            </a:r>
            <a:r>
              <a:rPr kumimoji="0" lang="fr-FR" sz="1100" b="0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e qui est important</a:t>
            </a:r>
            <a:r>
              <a:rPr kumimoji="0" lang="fr-FR" sz="1100" b="0" i="0" u="none" strike="noStrike" cap="none" normalizeH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 pour chacun fera l'objet d'un échange verbal</a:t>
            </a:r>
          </a:p>
          <a:p>
            <a:pPr marL="0" marR="0" lvl="1" algn="just" defTabSz="914400" rtl="0" eaLnBrk="1" fontAlgn="base" latinLnBrk="0" hangingPunct="1">
              <a:spcBef>
                <a:spcPct val="0"/>
              </a:spcBef>
              <a:spcAft>
                <a:spcPct val="0"/>
              </a:spcAft>
              <a:buClrTx/>
              <a:buSzTx/>
              <a:tabLst/>
            </a:pPr>
            <a:endParaRPr kumimoji="0" lang="fr-FR" sz="300" b="0" i="0" u="none" strike="noStrike" cap="none" normalizeH="0" baseline="0" dirty="0" smtClean="0">
              <a:ln>
                <a:noFill/>
              </a:ln>
              <a:solidFill>
                <a:srgbClr val="002060"/>
              </a:solidFill>
              <a:effectLst/>
              <a:cs typeface="Arial" pitchFamily="34" charset="0"/>
            </a:endParaRPr>
          </a:p>
          <a:p>
            <a:pPr marL="85725" lvl="1" indent="-85725" algn="just" fontAlgn="base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§"/>
            </a:pPr>
            <a:r>
              <a:rPr lang="fr-FR" sz="1100" b="1" dirty="0">
                <a:solidFill>
                  <a:srgbClr val="002060"/>
                </a:solidFill>
                <a:cs typeface="Arial" pitchFamily="34" charset="0"/>
              </a:rPr>
              <a:t> </a:t>
            </a:r>
            <a:r>
              <a:rPr lang="fr-FR" sz="1100" b="1" dirty="0" smtClean="0">
                <a:solidFill>
                  <a:srgbClr val="002060"/>
                </a:solidFill>
                <a:cs typeface="Arial" pitchFamily="34" charset="0"/>
              </a:rPr>
              <a:t>Ecouter, parler, échanger  : </a:t>
            </a:r>
            <a:r>
              <a:rPr lang="fr-FR" sz="1100" dirty="0">
                <a:solidFill>
                  <a:srgbClr val="002060"/>
                </a:solidFill>
                <a:cs typeface="Arial" pitchFamily="34" charset="0"/>
              </a:rPr>
              <a:t>l</a:t>
            </a:r>
            <a:r>
              <a:rPr kumimoji="0" lang="fr-FR" sz="1100" b="0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es conversations créent</a:t>
            </a:r>
            <a:r>
              <a:rPr kumimoji="0" lang="fr-FR" sz="1100" b="0" i="0" u="none" strike="noStrike" cap="none" normalizeH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 le terrain commun pour </a:t>
            </a:r>
            <a:r>
              <a:rPr lang="fr-FR" sz="1100" dirty="0" smtClean="0">
                <a:solidFill>
                  <a:srgbClr val="002060"/>
                </a:solidFill>
                <a:cs typeface="Arial" pitchFamily="34" charset="0"/>
              </a:rPr>
              <a:t>énoncer, </a:t>
            </a:r>
            <a:r>
              <a:rPr lang="fr-FR" sz="1100" dirty="0">
                <a:solidFill>
                  <a:srgbClr val="002060"/>
                </a:solidFill>
                <a:cs typeface="Arial" pitchFamily="34" charset="0"/>
              </a:rPr>
              <a:t>développer </a:t>
            </a:r>
            <a:r>
              <a:rPr lang="fr-FR" sz="1100" b="1" dirty="0">
                <a:solidFill>
                  <a:srgbClr val="002060"/>
                </a:solidFill>
                <a:cs typeface="Arial" pitchFamily="34" charset="0"/>
              </a:rPr>
              <a:t>des idées</a:t>
            </a:r>
            <a:r>
              <a:rPr lang="fr-FR" sz="1100" dirty="0">
                <a:solidFill>
                  <a:srgbClr val="002060"/>
                </a:solidFill>
                <a:cs typeface="Arial" pitchFamily="34" charset="0"/>
              </a:rPr>
              <a:t>, établir </a:t>
            </a:r>
            <a:r>
              <a:rPr lang="fr-FR" sz="1100" b="1" dirty="0">
                <a:solidFill>
                  <a:srgbClr val="002060"/>
                </a:solidFill>
                <a:cs typeface="Arial" pitchFamily="34" charset="0"/>
              </a:rPr>
              <a:t>des priorités </a:t>
            </a:r>
            <a:r>
              <a:rPr lang="fr-FR" sz="1100" dirty="0">
                <a:solidFill>
                  <a:srgbClr val="002060"/>
                </a:solidFill>
                <a:cs typeface="Arial" pitchFamily="34" charset="0"/>
              </a:rPr>
              <a:t>,</a:t>
            </a:r>
            <a:r>
              <a:rPr lang="fr-FR" sz="1100" dirty="0" smtClean="0">
                <a:solidFill>
                  <a:srgbClr val="002060"/>
                </a:solidFill>
                <a:cs typeface="Arial" pitchFamily="34" charset="0"/>
              </a:rPr>
              <a:t> </a:t>
            </a:r>
            <a:r>
              <a:rPr lang="fr-FR" sz="1100" dirty="0">
                <a:solidFill>
                  <a:srgbClr val="002060"/>
                </a:solidFill>
                <a:cs typeface="Arial" pitchFamily="34" charset="0"/>
              </a:rPr>
              <a:t>générer des </a:t>
            </a:r>
            <a:r>
              <a:rPr lang="fr-FR" sz="1100" b="1" dirty="0">
                <a:solidFill>
                  <a:srgbClr val="002060"/>
                </a:solidFill>
                <a:cs typeface="Arial" pitchFamily="34" charset="0"/>
              </a:rPr>
              <a:t>plans d'actions  </a:t>
            </a:r>
            <a:r>
              <a:rPr lang="fr-FR" sz="1100" dirty="0">
                <a:solidFill>
                  <a:srgbClr val="002060"/>
                </a:solidFill>
                <a:cs typeface="Arial" pitchFamily="34" charset="0"/>
              </a:rPr>
              <a:t>à </a:t>
            </a:r>
            <a:r>
              <a:rPr lang="fr-FR" sz="1100" dirty="0" smtClean="0">
                <a:solidFill>
                  <a:srgbClr val="002060"/>
                </a:solidFill>
                <a:cs typeface="Arial" pitchFamily="34" charset="0"/>
              </a:rPr>
              <a:t>poursuivre, planifier </a:t>
            </a:r>
            <a:r>
              <a:rPr lang="fr-FR" sz="1100" dirty="0">
                <a:solidFill>
                  <a:srgbClr val="002060"/>
                </a:solidFill>
                <a:cs typeface="Arial" pitchFamily="34" charset="0"/>
              </a:rPr>
              <a:t>leur </a:t>
            </a:r>
            <a:r>
              <a:rPr lang="fr-FR" sz="1100" b="1" dirty="0">
                <a:solidFill>
                  <a:srgbClr val="002060"/>
                </a:solidFill>
                <a:cs typeface="Arial" pitchFamily="34" charset="0"/>
              </a:rPr>
              <a:t>mise en </a:t>
            </a:r>
            <a:r>
              <a:rPr lang="fr-FR" sz="1100" b="1" dirty="0" smtClean="0">
                <a:solidFill>
                  <a:srgbClr val="002060"/>
                </a:solidFill>
                <a:cs typeface="Arial" pitchFamily="34" charset="0"/>
              </a:rPr>
              <a:t>œuvre</a:t>
            </a:r>
            <a:endParaRPr lang="fr-FR" sz="1100" dirty="0">
              <a:solidFill>
                <a:srgbClr val="002060"/>
              </a:solidFill>
              <a:cs typeface="Arial" pitchFamily="34" charset="0"/>
            </a:endParaRPr>
          </a:p>
          <a:p>
            <a:pPr marL="0" lvl="1" algn="just" fontAlgn="base">
              <a:spcBef>
                <a:spcPct val="0"/>
              </a:spcBef>
              <a:spcAft>
                <a:spcPct val="0"/>
              </a:spcAft>
            </a:pPr>
            <a:endParaRPr kumimoji="0" lang="fr-FR" sz="300" b="0" i="0" u="none" strike="noStrike" cap="none" normalizeH="0" baseline="0" dirty="0" smtClean="0">
              <a:ln>
                <a:noFill/>
              </a:ln>
              <a:solidFill>
                <a:srgbClr val="002060"/>
              </a:solidFill>
              <a:effectLst/>
              <a:cs typeface="Arial" pitchFamily="34" charset="0"/>
            </a:endParaRPr>
          </a:p>
          <a:p>
            <a:pPr marL="85725" marR="0" lvl="1" indent="-85725" algn="just" defTabSz="914400" rtl="0" eaLnBrk="1" fontAlgn="base" latinLnBrk="0" hangingPunct="1">
              <a:spcBef>
                <a:spcPct val="0"/>
              </a:spcBef>
              <a:spcAft>
                <a:spcPct val="0"/>
              </a:spcAft>
              <a:buClrTx/>
              <a:buSzTx/>
              <a:buFont typeface="Wingdings" pitchFamily="2" charset="2"/>
              <a:buChar char="§"/>
              <a:tabLst/>
            </a:pPr>
            <a:r>
              <a:rPr kumimoji="0" lang="fr-FR" sz="1100" b="1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Apprendre et découvrir</a:t>
            </a:r>
            <a:r>
              <a:rPr kumimoji="0" lang="fr-FR" sz="1100" b="0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 des expériences et des connaissances des autres dans un </a:t>
            </a:r>
            <a:r>
              <a:rPr kumimoji="0" lang="fr-FR" sz="1100" b="1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climat </a:t>
            </a:r>
            <a:r>
              <a:rPr lang="fr-FR" sz="1100" b="1" dirty="0" smtClean="0">
                <a:solidFill>
                  <a:srgbClr val="002060"/>
                </a:solidFill>
                <a:cs typeface="Arial" pitchFamily="34" charset="0"/>
              </a:rPr>
              <a:t>bienveillant</a:t>
            </a:r>
            <a:r>
              <a:rPr kumimoji="0" lang="fr-FR" sz="1100" b="1" i="0" u="none" strike="noStrike" cap="none" normalizeH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 </a:t>
            </a:r>
            <a:r>
              <a:rPr lang="fr-FR" sz="1100" dirty="0" smtClean="0">
                <a:solidFill>
                  <a:srgbClr val="002060"/>
                </a:solidFill>
                <a:cs typeface="Arial" pitchFamily="34" charset="0"/>
              </a:rPr>
              <a:t>propice à la</a:t>
            </a:r>
            <a:r>
              <a:rPr kumimoji="0" lang="fr-FR" sz="1100" b="0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 créativité, </a:t>
            </a:r>
            <a:r>
              <a:rPr lang="fr-FR" sz="1100" dirty="0" smtClean="0">
                <a:solidFill>
                  <a:srgbClr val="002060"/>
                </a:solidFill>
                <a:cs typeface="Arial" pitchFamily="34" charset="0"/>
              </a:rPr>
              <a:t>empli de </a:t>
            </a:r>
            <a:r>
              <a:rPr kumimoji="0" lang="fr-FR" sz="1100" b="0" i="0" u="none" strike="noStrike" cap="none" normalizeH="0" baseline="0" dirty="0" smtClean="0">
                <a:ln>
                  <a:noFill/>
                </a:ln>
                <a:solidFill>
                  <a:srgbClr val="002060"/>
                </a:solidFill>
                <a:effectLst/>
                <a:cs typeface="Arial" pitchFamily="34" charset="0"/>
              </a:rPr>
              <a:t>respect et de responsabilité </a:t>
            </a:r>
            <a:endParaRPr kumimoji="0" lang="fr-FR" sz="1000" b="0" i="0" u="none" strike="noStrike" cap="none" normalizeH="0" baseline="0" dirty="0" smtClean="0">
              <a:ln>
                <a:noFill/>
              </a:ln>
              <a:solidFill>
                <a:srgbClr val="002060"/>
              </a:solidFill>
              <a:effectLst/>
              <a:latin typeface="Futura Lt BT" charset="0"/>
              <a:cs typeface="Arial" pitchFamily="34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12000"/>
              </a:lnSpc>
              <a:spcBef>
                <a:spcPct val="0"/>
              </a:spcBef>
              <a:spcAft>
                <a:spcPts val="1000"/>
              </a:spcAft>
              <a:buClrTx/>
              <a:buSzTx/>
              <a:buFontTx/>
              <a:buNone/>
              <a:tabLst/>
            </a:pPr>
            <a:endParaRPr kumimoji="0" lang="fr-FR" sz="13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Futura Lt BT" charset="0"/>
              <a:cs typeface="Arial" pitchFamily="34" charset="0"/>
            </a:endParaRPr>
          </a:p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fr-FR" sz="1800" b="0" i="0" u="none" strike="noStrike" cap="none" normalizeH="0" baseline="0" dirty="0" smtClean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sp>
        <p:nvSpPr>
          <p:cNvPr id="21" name="Flèche droite 20"/>
          <p:cNvSpPr/>
          <p:nvPr/>
        </p:nvSpPr>
        <p:spPr>
          <a:xfrm>
            <a:off x="143347" y="5791122"/>
            <a:ext cx="216024" cy="192021"/>
          </a:xfrm>
          <a:prstGeom prst="rightArrow">
            <a:avLst/>
          </a:prstGeom>
          <a:ln>
            <a:solidFill>
              <a:srgbClr val="002060"/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4" name="Flèche droite 23"/>
          <p:cNvSpPr/>
          <p:nvPr/>
        </p:nvSpPr>
        <p:spPr>
          <a:xfrm>
            <a:off x="3582728" y="5752659"/>
            <a:ext cx="216024" cy="192021"/>
          </a:xfrm>
          <a:prstGeom prst="rightArrow">
            <a:avLst/>
          </a:prstGeom>
          <a:ln>
            <a:solidFill>
              <a:srgbClr val="002060"/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25" name="Ellipse 24"/>
          <p:cNvSpPr/>
          <p:nvPr/>
        </p:nvSpPr>
        <p:spPr>
          <a:xfrm rot="1658474">
            <a:off x="4541066" y="4670899"/>
            <a:ext cx="1845187" cy="720080"/>
          </a:xfrm>
          <a:prstGeom prst="ellipse">
            <a:avLst/>
          </a:prstGeom>
          <a:solidFill>
            <a:srgbClr val="002060"/>
          </a:solidFill>
          <a:ln>
            <a:solidFill>
              <a:srgbClr val="002060"/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CA" sz="1400" b="1" i="1" dirty="0" smtClean="0">
                <a:latin typeface="+mj-lt"/>
              </a:rPr>
              <a:t>Soyez prêt à être </a:t>
            </a:r>
            <a:r>
              <a:rPr lang="fr-CA" sz="1400" b="1" i="1" dirty="0" err="1" smtClean="0">
                <a:latin typeface="+mj-lt"/>
              </a:rPr>
              <a:t>surpris-e</a:t>
            </a:r>
            <a:r>
              <a:rPr lang="fr-CA" sz="1400" b="1" i="1" dirty="0" smtClean="0">
                <a:latin typeface="+mj-lt"/>
              </a:rPr>
              <a:t> !</a:t>
            </a:r>
            <a:endParaRPr lang="fr-FR" sz="1400" b="1" i="1" dirty="0">
              <a:latin typeface="+mj-lt"/>
            </a:endParaRPr>
          </a:p>
        </p:txBody>
      </p:sp>
      <p:sp>
        <p:nvSpPr>
          <p:cNvPr id="2" name="Rectangle à coins arrondis 1"/>
          <p:cNvSpPr/>
          <p:nvPr/>
        </p:nvSpPr>
        <p:spPr>
          <a:xfrm>
            <a:off x="116632" y="1979712"/>
            <a:ext cx="3507247" cy="1872208"/>
          </a:xfrm>
          <a:prstGeom prst="roundRect">
            <a:avLst/>
          </a:prstGeom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sz="3200" dirty="0" smtClean="0"/>
              <a:t>Jeudi 7 avril 2016 </a:t>
            </a:r>
          </a:p>
          <a:p>
            <a:pPr algn="ctr"/>
            <a:r>
              <a:rPr lang="fr-FR" dirty="0" smtClean="0"/>
              <a:t>au Centre </a:t>
            </a:r>
            <a:r>
              <a:rPr lang="fr-FR" dirty="0" err="1" smtClean="0"/>
              <a:t>SophroKhepri</a:t>
            </a:r>
            <a:endParaRPr lang="fr-FR" dirty="0" smtClean="0"/>
          </a:p>
          <a:p>
            <a:pPr algn="ctr"/>
            <a:r>
              <a:rPr lang="fr-FR" sz="1600" dirty="0" smtClean="0"/>
              <a:t>14h à 21h </a:t>
            </a:r>
          </a:p>
          <a:p>
            <a:pPr algn="ctr"/>
            <a:r>
              <a:rPr lang="fr-FR" sz="1600" dirty="0" smtClean="0"/>
              <a:t>5 ateliers inclus</a:t>
            </a:r>
          </a:p>
          <a:p>
            <a:pPr algn="ctr"/>
            <a:r>
              <a:rPr lang="fr-FR" sz="1600" dirty="0" smtClean="0"/>
              <a:t> selon planning détaillé</a:t>
            </a:r>
            <a:endParaRPr lang="fr-FR" sz="1600" dirty="0"/>
          </a:p>
        </p:txBody>
      </p:sp>
      <p:sp>
        <p:nvSpPr>
          <p:cNvPr id="19" name="Ellipse 18"/>
          <p:cNvSpPr/>
          <p:nvPr/>
        </p:nvSpPr>
        <p:spPr>
          <a:xfrm>
            <a:off x="3346673" y="7793460"/>
            <a:ext cx="1872208" cy="1080120"/>
          </a:xfrm>
          <a:prstGeom prst="ellipse">
            <a:avLst/>
          </a:prstGeom>
          <a:ln>
            <a:solidFill>
              <a:srgbClr val="002060"/>
            </a:solidFill>
          </a:ln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CA" sz="1200" b="1" i="1" dirty="0">
                <a:latin typeface="+mj-lt"/>
              </a:rPr>
              <a:t>Le Forum Ouvert, une approche novatrice et participative </a:t>
            </a:r>
            <a:endParaRPr lang="fr-FR" sz="1200" b="1" i="1" dirty="0">
              <a:latin typeface="+mj-lt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332656" y="2615952"/>
            <a:ext cx="6172200" cy="1524000"/>
          </a:xfrm>
          <a:prstGeom prst="round2DiagRect">
            <a:avLst/>
          </a:prstGeom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r>
              <a:rPr lang="fr-CA" sz="3200" dirty="0" smtClean="0">
                <a:solidFill>
                  <a:schemeClr val="lt1"/>
                </a:solidFill>
                <a:latin typeface="+mn-lt"/>
                <a:ea typeface="+mn-ea"/>
                <a:cs typeface="+mn-cs"/>
              </a:rPr>
              <a:t/>
            </a:r>
            <a:br>
              <a:rPr lang="fr-CA" sz="3200" dirty="0" smtClean="0">
                <a:solidFill>
                  <a:schemeClr val="lt1"/>
                </a:solidFill>
                <a:latin typeface="+mn-lt"/>
                <a:ea typeface="+mn-ea"/>
                <a:cs typeface="+mn-cs"/>
              </a:rPr>
            </a:br>
            <a:r>
              <a:rPr lang="fr-CA" sz="3200" dirty="0" smtClean="0">
                <a:solidFill>
                  <a:schemeClr val="lt1"/>
                </a:solidFill>
                <a:latin typeface="+mn-lt"/>
                <a:ea typeface="+mn-ea"/>
                <a:cs typeface="+mn-cs"/>
              </a:rPr>
              <a:t>JEUDI 7 AVRIL 2016 </a:t>
            </a:r>
            <a:br>
              <a:rPr lang="fr-CA" sz="3200" dirty="0" smtClean="0">
                <a:solidFill>
                  <a:schemeClr val="lt1"/>
                </a:solidFill>
                <a:latin typeface="+mn-lt"/>
                <a:ea typeface="+mn-ea"/>
                <a:cs typeface="+mn-cs"/>
              </a:rPr>
            </a:br>
            <a:r>
              <a:rPr lang="fr-CA" sz="3200" dirty="0" smtClean="0">
                <a:solidFill>
                  <a:schemeClr val="lt1"/>
                </a:solidFill>
                <a:latin typeface="+mn-lt"/>
                <a:ea typeface="+mn-ea"/>
                <a:cs typeface="+mn-cs"/>
              </a:rPr>
              <a:t> Centre </a:t>
            </a:r>
            <a:r>
              <a:rPr lang="fr-CA" sz="3200" dirty="0" err="1" smtClean="0">
                <a:solidFill>
                  <a:schemeClr val="lt1"/>
                </a:solidFill>
                <a:latin typeface="+mn-lt"/>
                <a:ea typeface="+mn-ea"/>
                <a:cs typeface="+mn-cs"/>
              </a:rPr>
              <a:t>Sophrokhepri</a:t>
            </a:r>
            <a:r>
              <a:rPr lang="fr-CA" sz="3200" dirty="0"/>
              <a:t/>
            </a:r>
            <a:br>
              <a:rPr lang="fr-CA" sz="3200" dirty="0"/>
            </a:br>
            <a:r>
              <a:rPr lang="fr-FR" sz="1600" dirty="0" smtClean="0"/>
              <a:t>188 </a:t>
            </a:r>
            <a:r>
              <a:rPr lang="fr-FR" sz="1600" dirty="0"/>
              <a:t>Grande Rue Charles De </a:t>
            </a:r>
            <a:r>
              <a:rPr lang="fr-FR" sz="1600" dirty="0" smtClean="0"/>
              <a:t>Gaulle - 94130 Nogent-sur-Marne</a:t>
            </a:r>
            <a:br>
              <a:rPr lang="fr-FR" sz="1600" dirty="0" smtClean="0"/>
            </a:br>
            <a:r>
              <a:rPr lang="fr-FR" sz="3200" dirty="0"/>
              <a:t> </a:t>
            </a:r>
            <a:r>
              <a:rPr lang="fr-CA" sz="3200" dirty="0" smtClean="0">
                <a:solidFill>
                  <a:schemeClr val="lt1"/>
                </a:solidFill>
                <a:latin typeface="+mn-lt"/>
                <a:ea typeface="+mn-ea"/>
                <a:cs typeface="+mn-cs"/>
              </a:rPr>
              <a:t>  </a:t>
            </a:r>
            <a:endParaRPr lang="fr-FR" sz="3200" dirty="0">
              <a:solidFill>
                <a:schemeClr val="lt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332656" y="179512"/>
            <a:ext cx="6192688" cy="2016224"/>
          </a:xfrm>
          <a:ln>
            <a:headEnd/>
            <a:tailEnd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 fontScale="92500" lnSpcReduction="20000"/>
          </a:bodyPr>
          <a:lstStyle/>
          <a:p>
            <a:pPr marL="0" lvl="0" indent="0" algn="ctr" fontAlgn="base">
              <a:lnSpc>
                <a:spcPct val="112000"/>
              </a:lnSpc>
              <a:spcBef>
                <a:spcPct val="0"/>
              </a:spcBef>
              <a:spcAft>
                <a:spcPts val="1000"/>
              </a:spcAft>
              <a:buNone/>
            </a:pPr>
            <a:r>
              <a:rPr lang="fr-FR" sz="2600" b="1" i="1" dirty="0" smtClean="0">
                <a:solidFill>
                  <a:schemeClr val="tx2"/>
                </a:solidFill>
                <a:cs typeface="Arial" pitchFamily="34" charset="0"/>
              </a:rPr>
              <a:t>INFORMATIONS PRATIQUES</a:t>
            </a:r>
          </a:p>
          <a:p>
            <a:pPr marL="0" lvl="0" indent="0" algn="ctr" fontAlgn="base">
              <a:lnSpc>
                <a:spcPct val="112000"/>
              </a:lnSpc>
              <a:spcBef>
                <a:spcPct val="0"/>
              </a:spcBef>
              <a:spcAft>
                <a:spcPts val="1000"/>
              </a:spcAft>
              <a:buNone/>
            </a:pPr>
            <a:endParaRPr lang="fr-FR" sz="900" i="1" dirty="0">
              <a:solidFill>
                <a:schemeClr val="tx2"/>
              </a:solidFill>
              <a:cs typeface="Arial" pitchFamily="34" charset="0"/>
            </a:endParaRPr>
          </a:p>
          <a:p>
            <a:pPr marL="342900" lvl="1" indent="-342900" fontAlgn="base">
              <a:lnSpc>
                <a:spcPct val="112000"/>
              </a:lnSpc>
              <a:spcBef>
                <a:spcPct val="0"/>
              </a:spcBef>
              <a:spcAft>
                <a:spcPct val="0"/>
              </a:spcAft>
              <a:buFont typeface="Wingdings" panose="05000000000000000000" pitchFamily="2" charset="2"/>
              <a:buChar char="ü"/>
            </a:pPr>
            <a:r>
              <a:rPr lang="fr-CA" dirty="0" smtClean="0">
                <a:solidFill>
                  <a:srgbClr val="002060"/>
                </a:solidFill>
                <a:cs typeface="Arial" pitchFamily="34" charset="0"/>
              </a:rPr>
              <a:t>OU 		 	Centre </a:t>
            </a:r>
            <a:r>
              <a:rPr lang="fr-CA" dirty="0" err="1" smtClean="0">
                <a:solidFill>
                  <a:srgbClr val="002060"/>
                </a:solidFill>
                <a:cs typeface="Arial" pitchFamily="34" charset="0"/>
              </a:rPr>
              <a:t>SophroKhepri</a:t>
            </a:r>
            <a:endParaRPr lang="fr-CA" dirty="0" smtClean="0">
              <a:solidFill>
                <a:srgbClr val="002060"/>
              </a:solidFill>
              <a:cs typeface="Arial" pitchFamily="34" charset="0"/>
            </a:endParaRPr>
          </a:p>
          <a:p>
            <a:pPr marL="342900" lvl="1" indent="-342900" fontAlgn="base">
              <a:lnSpc>
                <a:spcPct val="112000"/>
              </a:lnSpc>
              <a:spcBef>
                <a:spcPct val="0"/>
              </a:spcBef>
              <a:spcAft>
                <a:spcPct val="0"/>
              </a:spcAft>
              <a:buFont typeface="Wingdings" panose="05000000000000000000" pitchFamily="2" charset="2"/>
              <a:buChar char="ü"/>
            </a:pPr>
            <a:r>
              <a:rPr lang="fr-CA" dirty="0" smtClean="0">
                <a:solidFill>
                  <a:srgbClr val="002060"/>
                </a:solidFill>
                <a:cs typeface="Arial" pitchFamily="34" charset="0"/>
              </a:rPr>
              <a:t>COMMENT 		Tenue </a:t>
            </a:r>
            <a:r>
              <a:rPr lang="fr-CA" dirty="0" err="1">
                <a:solidFill>
                  <a:srgbClr val="002060"/>
                </a:solidFill>
                <a:cs typeface="Arial" pitchFamily="34" charset="0"/>
              </a:rPr>
              <a:t>casual</a:t>
            </a:r>
            <a:endParaRPr lang="fr-CA" dirty="0">
              <a:solidFill>
                <a:srgbClr val="002060"/>
              </a:solidFill>
              <a:cs typeface="Arial" pitchFamily="34" charset="0"/>
            </a:endParaRPr>
          </a:p>
          <a:p>
            <a:pPr marL="342900" lvl="1" indent="-342900" fontAlgn="base">
              <a:lnSpc>
                <a:spcPct val="112000"/>
              </a:lnSpc>
              <a:spcBef>
                <a:spcPct val="0"/>
              </a:spcBef>
              <a:spcAft>
                <a:spcPct val="0"/>
              </a:spcAft>
              <a:buFont typeface="Wingdings" panose="05000000000000000000" pitchFamily="2" charset="2"/>
              <a:buChar char="ü"/>
            </a:pPr>
            <a:r>
              <a:rPr lang="fr-CA" dirty="0" smtClean="0">
                <a:solidFill>
                  <a:srgbClr val="002060"/>
                </a:solidFill>
                <a:cs typeface="Arial" pitchFamily="34" charset="0"/>
              </a:rPr>
              <a:t>AVEC 		Prévoir </a:t>
            </a:r>
            <a:r>
              <a:rPr lang="fr-CA" dirty="0">
                <a:solidFill>
                  <a:srgbClr val="002060"/>
                </a:solidFill>
                <a:cs typeface="Arial" pitchFamily="34" charset="0"/>
              </a:rPr>
              <a:t>un bloc note ou cahier</a:t>
            </a:r>
          </a:p>
          <a:p>
            <a:pPr marL="342900" lvl="1" indent="-342900" fontAlgn="base">
              <a:lnSpc>
                <a:spcPct val="112000"/>
              </a:lnSpc>
              <a:spcBef>
                <a:spcPct val="0"/>
              </a:spcBef>
              <a:spcAft>
                <a:spcPct val="0"/>
              </a:spcAft>
              <a:buFont typeface="Wingdings" panose="05000000000000000000" pitchFamily="2" charset="2"/>
              <a:buChar char="ü"/>
            </a:pPr>
            <a:r>
              <a:rPr lang="fr-CA" dirty="0" smtClean="0">
                <a:solidFill>
                  <a:srgbClr val="002060"/>
                </a:solidFill>
                <a:cs typeface="Arial" pitchFamily="34" charset="0"/>
              </a:rPr>
              <a:t>ET 			Votre </a:t>
            </a:r>
            <a:r>
              <a:rPr lang="fr-CA" dirty="0">
                <a:solidFill>
                  <a:srgbClr val="002060"/>
                </a:solidFill>
                <a:cs typeface="Arial" pitchFamily="34" charset="0"/>
              </a:rPr>
              <a:t>envie d'apprendre</a:t>
            </a:r>
          </a:p>
          <a:p>
            <a:pPr marL="0" indent="0" algn="ctr" fontAlgn="base">
              <a:lnSpc>
                <a:spcPct val="112000"/>
              </a:lnSpc>
              <a:spcBef>
                <a:spcPct val="0"/>
              </a:spcBef>
              <a:spcAft>
                <a:spcPts val="1000"/>
              </a:spcAft>
              <a:buFontTx/>
              <a:buNone/>
            </a:pPr>
            <a:endParaRPr lang="fr-CA" sz="1400" b="1" i="1" dirty="0">
              <a:solidFill>
                <a:schemeClr val="tx2"/>
              </a:solidFill>
              <a:cs typeface="Arial" pitchFamily="34" charset="0"/>
            </a:endParaRPr>
          </a:p>
          <a:p>
            <a:pPr marL="0" indent="0" algn="ctr" fontAlgn="base">
              <a:lnSpc>
                <a:spcPct val="112000"/>
              </a:lnSpc>
              <a:spcBef>
                <a:spcPct val="0"/>
              </a:spcBef>
              <a:spcAft>
                <a:spcPts val="1000"/>
              </a:spcAft>
              <a:buFontTx/>
              <a:buNone/>
            </a:pPr>
            <a:endParaRPr lang="fr-FR" sz="1400" b="1" i="1" dirty="0">
              <a:solidFill>
                <a:schemeClr val="tx2"/>
              </a:solidFill>
              <a:cs typeface="Arial" pitchFamily="34" charset="0"/>
            </a:endParaRPr>
          </a:p>
        </p:txBody>
      </p:sp>
      <p:pic>
        <p:nvPicPr>
          <p:cNvPr id="1026" name="Picture 2" descr="E:\Boulot\MASSAGE\00 - Port Parallèle\Sophrokhepri\logo.pn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08933" y="846319"/>
            <a:ext cx="324323" cy="3113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Flèche droite 11"/>
          <p:cNvSpPr/>
          <p:nvPr/>
        </p:nvSpPr>
        <p:spPr>
          <a:xfrm>
            <a:off x="2708920" y="971600"/>
            <a:ext cx="288032" cy="166783"/>
          </a:xfrm>
          <a:prstGeom prst="rightArrow">
            <a:avLst/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3" name="Flèche droite 12"/>
          <p:cNvSpPr/>
          <p:nvPr/>
        </p:nvSpPr>
        <p:spPr>
          <a:xfrm>
            <a:off x="2708920" y="1547664"/>
            <a:ext cx="288032" cy="166783"/>
          </a:xfrm>
          <a:prstGeom prst="rightArrow">
            <a:avLst/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4" name="Flèche droite 13"/>
          <p:cNvSpPr/>
          <p:nvPr/>
        </p:nvSpPr>
        <p:spPr>
          <a:xfrm>
            <a:off x="2708920" y="1812929"/>
            <a:ext cx="288032" cy="166783"/>
          </a:xfrm>
          <a:prstGeom prst="rightArrow">
            <a:avLst/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5" name="Flèche droite 14"/>
          <p:cNvSpPr/>
          <p:nvPr/>
        </p:nvSpPr>
        <p:spPr>
          <a:xfrm>
            <a:off x="2708920" y="1259632"/>
            <a:ext cx="288032" cy="166783"/>
          </a:xfrm>
          <a:prstGeom prst="rightArrow">
            <a:avLst/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17" name="Titre 1"/>
          <p:cNvSpPr txBox="1">
            <a:spLocks/>
          </p:cNvSpPr>
          <p:nvPr/>
        </p:nvSpPr>
        <p:spPr>
          <a:xfrm>
            <a:off x="908720" y="6912768"/>
            <a:ext cx="5255181" cy="2123728"/>
          </a:xfrm>
          <a:prstGeom prst="foldedCorner">
            <a:avLst/>
          </a:prstGeom>
        </p:spPr>
        <p:style>
          <a:lnRef idx="3">
            <a:schemeClr val="lt1"/>
          </a:lnRef>
          <a:fillRef idx="1">
            <a:schemeClr val="accent5"/>
          </a:fillRef>
          <a:effectRef idx="1">
            <a:schemeClr val="accent5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>
              <a:defRPr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>
              <a:defRPr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>
              <a:defRPr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>
              <a:defRPr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>
              <a:defRPr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>
              <a:defRPr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>
              <a:defRPr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>
              <a:defRPr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fr-CA" sz="3200" dirty="0" smtClean="0"/>
              <a:t>FICHE D’INSCRIPTION</a:t>
            </a:r>
            <a:br>
              <a:rPr lang="fr-CA" sz="3200" dirty="0" smtClean="0"/>
            </a:br>
            <a:endParaRPr lang="fr-CA" sz="800" dirty="0" smtClean="0"/>
          </a:p>
          <a:p>
            <a:pPr marL="457200" indent="-457200" algn="l">
              <a:buFont typeface="Wingdings" panose="05000000000000000000" pitchFamily="2" charset="2"/>
              <a:buChar char="q"/>
            </a:pPr>
            <a:r>
              <a:rPr lang="fr-CA" sz="2000" dirty="0" smtClean="0"/>
              <a:t>Nom : _ _ _ _ _ _ _ _ _ _ _ _ _ _ _ _ </a:t>
            </a:r>
          </a:p>
          <a:p>
            <a:pPr marL="457200" indent="-457200" algn="l">
              <a:buFont typeface="Wingdings" panose="05000000000000000000" pitchFamily="2" charset="2"/>
              <a:buChar char="q"/>
            </a:pPr>
            <a:r>
              <a:rPr lang="fr-CA" sz="2000" dirty="0" smtClean="0"/>
              <a:t>Prénom : </a:t>
            </a:r>
            <a:r>
              <a:rPr lang="fr-CA" sz="2000" dirty="0"/>
              <a:t>_ _ _ _ _ _ _ _ _ _ _ _ _ _ </a:t>
            </a:r>
            <a:endParaRPr lang="fr-CA" sz="2000" dirty="0" smtClean="0"/>
          </a:p>
          <a:p>
            <a:pPr marL="457200" indent="-457200" algn="l">
              <a:buFont typeface="Wingdings" panose="05000000000000000000" pitchFamily="2" charset="2"/>
              <a:buChar char="q"/>
            </a:pPr>
            <a:r>
              <a:rPr lang="fr-CA" sz="2000" dirty="0" smtClean="0"/>
              <a:t>Avez-vous des questions ?</a:t>
            </a:r>
          </a:p>
        </p:txBody>
      </p:sp>
      <p:sp>
        <p:nvSpPr>
          <p:cNvPr id="20" name="Rectangle 19"/>
          <p:cNvSpPr/>
          <p:nvPr/>
        </p:nvSpPr>
        <p:spPr>
          <a:xfrm>
            <a:off x="397668" y="6470497"/>
            <a:ext cx="6271692" cy="144016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sz="4000" b="1" dirty="0" smtClean="0">
                <a:solidFill>
                  <a:schemeClr val="accent5">
                    <a:lumMod val="75000"/>
                  </a:schemeClr>
                </a:solidFill>
              </a:rPr>
              <a:t> _ _ _ _ _ _ _ _ _ _ _ _ _ _ _ _ _ _ _ _</a:t>
            </a:r>
            <a:endParaRPr lang="fr-FR" dirty="0"/>
          </a:p>
        </p:txBody>
      </p:sp>
      <p:sp>
        <p:nvSpPr>
          <p:cNvPr id="23" name="Rectangle 22"/>
          <p:cNvSpPr/>
          <p:nvPr/>
        </p:nvSpPr>
        <p:spPr>
          <a:xfrm>
            <a:off x="-37628" y="6758529"/>
            <a:ext cx="658316" cy="45719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fr-FR" sz="4000" b="1" dirty="0" smtClean="0">
                <a:solidFill>
                  <a:schemeClr val="accent5">
                    <a:lumMod val="75000"/>
                  </a:schemeClr>
                </a:solidFill>
                <a:sym typeface="Wingdings"/>
              </a:rPr>
              <a:t></a:t>
            </a:r>
            <a:endParaRPr lang="fr-FR" dirty="0"/>
          </a:p>
        </p:txBody>
      </p:sp>
      <p:sp>
        <p:nvSpPr>
          <p:cNvPr id="16" name="Espace réservé du contenu 3"/>
          <p:cNvSpPr txBox="1">
            <a:spLocks/>
          </p:cNvSpPr>
          <p:nvPr/>
        </p:nvSpPr>
        <p:spPr>
          <a:xfrm>
            <a:off x="332656" y="4499992"/>
            <a:ext cx="6192688" cy="2016224"/>
          </a:xfrm>
          <a:prstGeom prst="rect">
            <a:avLst/>
          </a:prstGeom>
          <a:ln w="25400" cap="flat" cmpd="sng" algn="ctr">
            <a:solidFill>
              <a:schemeClr val="accent5"/>
            </a:solidFill>
            <a:prstDash val="solid"/>
            <a:headEnd/>
            <a:tailEnd/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18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16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»"/>
              <a:defRPr sz="16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16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16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16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1600" kern="1200">
                <a:solidFill>
                  <a:schemeClr val="dk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 fontAlgn="base">
              <a:lnSpc>
                <a:spcPct val="112000"/>
              </a:lnSpc>
              <a:spcBef>
                <a:spcPct val="0"/>
              </a:spcBef>
              <a:spcAft>
                <a:spcPts val="1000"/>
              </a:spcAft>
              <a:buFont typeface="Arial" pitchFamily="34" charset="0"/>
              <a:buNone/>
            </a:pPr>
            <a:r>
              <a:rPr lang="fr-FR" sz="2600" b="1" i="1" dirty="0" smtClean="0">
                <a:solidFill>
                  <a:schemeClr val="tx2"/>
                </a:solidFill>
                <a:cs typeface="Arial" pitchFamily="34" charset="0"/>
              </a:rPr>
              <a:t>INSCRIPTION</a:t>
            </a:r>
            <a:endParaRPr lang="fr-FR" sz="1600" i="1" dirty="0" smtClean="0">
              <a:solidFill>
                <a:schemeClr val="tx2"/>
              </a:solidFill>
              <a:cs typeface="Arial" pitchFamily="34" charset="0"/>
            </a:endParaRPr>
          </a:p>
          <a:p>
            <a:pPr marL="342900" lvl="1" indent="-342900" fontAlgn="base">
              <a:lnSpc>
                <a:spcPct val="112000"/>
              </a:lnSpc>
              <a:spcBef>
                <a:spcPct val="0"/>
              </a:spcBef>
              <a:spcAft>
                <a:spcPct val="0"/>
              </a:spcAft>
              <a:buFont typeface="Wingdings" panose="05000000000000000000" pitchFamily="2" charset="2"/>
              <a:buChar char="ü"/>
            </a:pPr>
            <a:r>
              <a:rPr lang="fr-CA" dirty="0" smtClean="0">
                <a:solidFill>
                  <a:srgbClr val="002060"/>
                </a:solidFill>
                <a:cs typeface="Arial" pitchFamily="34" charset="0"/>
              </a:rPr>
              <a:t>Veuillez confirmer votre participation et nous signifier tout besoin particulier avant  _ _ / _ _ / _ _ _ _            en complétant le formulaire d’inscription ci-dessous </a:t>
            </a:r>
          </a:p>
          <a:p>
            <a:pPr marL="0" indent="0" algn="ctr" fontAlgn="base">
              <a:lnSpc>
                <a:spcPct val="112000"/>
              </a:lnSpc>
              <a:spcBef>
                <a:spcPct val="0"/>
              </a:spcBef>
              <a:spcAft>
                <a:spcPts val="1000"/>
              </a:spcAft>
              <a:buFontTx/>
              <a:buNone/>
            </a:pPr>
            <a:endParaRPr lang="fr-CA" sz="1400" b="1" i="1" dirty="0" smtClean="0">
              <a:solidFill>
                <a:schemeClr val="tx2"/>
              </a:solidFill>
              <a:cs typeface="Arial" pitchFamily="34" charset="0"/>
            </a:endParaRPr>
          </a:p>
          <a:p>
            <a:pPr marL="0" indent="0" algn="ctr" fontAlgn="base">
              <a:lnSpc>
                <a:spcPct val="112000"/>
              </a:lnSpc>
              <a:spcBef>
                <a:spcPct val="0"/>
              </a:spcBef>
              <a:spcAft>
                <a:spcPts val="1000"/>
              </a:spcAft>
              <a:buFontTx/>
              <a:buNone/>
            </a:pPr>
            <a:endParaRPr lang="fr-FR" sz="1400" b="1" i="1" dirty="0">
              <a:solidFill>
                <a:schemeClr val="tx2"/>
              </a:solidFill>
              <a:cs typeface="Arial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hème Office">
  <a:themeElements>
    <a:clrScheme name="Opulent">
      <a:dk1>
        <a:sysClr val="windowText" lastClr="000000"/>
      </a:dk1>
      <a:lt1>
        <a:sysClr val="window" lastClr="FFFFFF"/>
      </a:lt1>
      <a:dk2>
        <a:srgbClr val="B13F9A"/>
      </a:dk2>
      <a:lt2>
        <a:srgbClr val="F4E7ED"/>
      </a:lt2>
      <a:accent1>
        <a:srgbClr val="B83D68"/>
      </a:accent1>
      <a:accent2>
        <a:srgbClr val="AC66BB"/>
      </a:accent2>
      <a:accent3>
        <a:srgbClr val="DE6C36"/>
      </a:accent3>
      <a:accent4>
        <a:srgbClr val="F9B639"/>
      </a:accent4>
      <a:accent5>
        <a:srgbClr val="CF6DA4"/>
      </a:accent5>
      <a:accent6>
        <a:srgbClr val="FA8D3D"/>
      </a:accent6>
      <a:hlink>
        <a:srgbClr val="FFDE66"/>
      </a:hlink>
      <a:folHlink>
        <a:srgbClr val="D490C5"/>
      </a:folHlink>
    </a:clrScheme>
    <a:fontScheme name="Office 2">
      <a:majorFont>
        <a:latin typeface="Calibri"/>
        <a:ea typeface=""/>
        <a:cs typeface=""/>
        <a:font script="Jpan" typeface="HGｺﾞｼｯｸM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Cambria"/>
        <a:ea typeface=""/>
        <a:cs typeface=""/>
        <a:font script="Jpan" typeface="HG明朝B"/>
        <a:font script="Hang" typeface="맑은 고딕"/>
        <a:font script="Hans" typeface="黑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919</TotalTime>
  <Words>253</Words>
  <Application>Microsoft Office PowerPoint</Application>
  <PresentationFormat>Affichage à l'écran (4:3)</PresentationFormat>
  <Paragraphs>43</Paragraphs>
  <Slides>2</Slides>
  <Notes>0</Notes>
  <HiddenSlides>0</HiddenSlides>
  <MMClips>0</MMClips>
  <ScaleCrop>false</ScaleCrop>
  <HeadingPairs>
    <vt:vector size="4" baseType="variant">
      <vt:variant>
        <vt:lpstr>Thème</vt:lpstr>
      </vt:variant>
      <vt:variant>
        <vt:i4>1</vt:i4>
      </vt:variant>
      <vt:variant>
        <vt:lpstr>Titres des diapositives</vt:lpstr>
      </vt:variant>
      <vt:variant>
        <vt:i4>2</vt:i4>
      </vt:variant>
    </vt:vector>
  </HeadingPairs>
  <TitlesOfParts>
    <vt:vector size="3" baseType="lpstr">
      <vt:lpstr>Thème Office</vt:lpstr>
      <vt:lpstr>« Si on travaillait en s’amusant et  si on s’amusait en travaillant,  ce serait comment ? »  </vt:lpstr>
      <vt:lpstr> JEUDI 7 AVRIL 2016   Centre Sophrokhepri 188 Grande Rue Charles De Gaulle - 94130 Nogent-sur-Marne    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"Construire ensemble l'organisation de l'équipe Beten France demain"</dc:title>
  <dc:creator>evelyne</dc:creator>
  <cp:lastModifiedBy>Dell</cp:lastModifiedBy>
  <cp:revision>31</cp:revision>
  <cp:lastPrinted>2016-02-11T23:01:15Z</cp:lastPrinted>
  <dcterms:created xsi:type="dcterms:W3CDTF">2012-10-24T21:02:37Z</dcterms:created>
  <dcterms:modified xsi:type="dcterms:W3CDTF">2016-02-12T10:33:43Z</dcterms:modified>
</cp:coreProperties>
</file>