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17"/>
  </p:notesMasterIdLst>
  <p:handoutMasterIdLst>
    <p:handoutMasterId r:id="rId18"/>
  </p:handoutMasterIdLst>
  <p:sldIdLst>
    <p:sldId id="256" r:id="rId2"/>
    <p:sldId id="257" r:id="rId3"/>
    <p:sldId id="268" r:id="rId4"/>
    <p:sldId id="286" r:id="rId5"/>
    <p:sldId id="263" r:id="rId6"/>
    <p:sldId id="262" r:id="rId7"/>
    <p:sldId id="264" r:id="rId8"/>
    <p:sldId id="295" r:id="rId9"/>
    <p:sldId id="296" r:id="rId10"/>
    <p:sldId id="299" r:id="rId11"/>
    <p:sldId id="291" r:id="rId12"/>
    <p:sldId id="279" r:id="rId13"/>
    <p:sldId id="311" r:id="rId14"/>
    <p:sldId id="310" r:id="rId15"/>
    <p:sldId id="289" r:id="rId16"/>
  </p:sldIdLst>
  <p:sldSz cx="9144000" cy="6858000" type="screen4x3"/>
  <p:notesSz cx="6805613" cy="99393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2" autoAdjust="0"/>
    <p:restoredTop sz="66499" autoAdjust="0"/>
  </p:normalViewPr>
  <p:slideViewPr>
    <p:cSldViewPr>
      <p:cViewPr varScale="1">
        <p:scale>
          <a:sx n="80" d="100"/>
          <a:sy n="80" d="100"/>
        </p:scale>
        <p:origin x="1110" y="78"/>
      </p:cViewPr>
      <p:guideLst>
        <p:guide orient="horz" pos="2160"/>
        <p:guide pos="2880"/>
      </p:guideLst>
    </p:cSldViewPr>
  </p:slideViewPr>
  <p:outlineViewPr>
    <p:cViewPr>
      <p:scale>
        <a:sx n="33" d="100"/>
        <a:sy n="33" d="100"/>
      </p:scale>
      <p:origin x="0" y="1837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644" y="-78"/>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4939" y="0"/>
            <a:ext cx="2949099" cy="496967"/>
          </a:xfrm>
          <a:prstGeom prst="rect">
            <a:avLst/>
          </a:prstGeom>
        </p:spPr>
        <p:txBody>
          <a:bodyPr vert="horz" lIns="91440" tIns="45720" rIns="91440" bIns="45720" rtlCol="0"/>
          <a:lstStyle>
            <a:lvl1pPr algn="r">
              <a:defRPr sz="1200"/>
            </a:lvl1pPr>
          </a:lstStyle>
          <a:p>
            <a:fld id="{7661C4FF-C0F0-424C-848B-A08B86AA3B36}" type="datetimeFigureOut">
              <a:rPr lang="fr-FR" smtClean="0"/>
              <a:pPr/>
              <a:t>09/04/2019</a:t>
            </a:fld>
            <a:endParaRPr lang="fr-FR"/>
          </a:p>
        </p:txBody>
      </p:sp>
      <p:sp>
        <p:nvSpPr>
          <p:cNvPr id="4" name="Espace réservé du pied de page 3"/>
          <p:cNvSpPr>
            <a:spLocks noGrp="1"/>
          </p:cNvSpPr>
          <p:nvPr>
            <p:ph type="ftr" sz="quarter" idx="2"/>
          </p:nvPr>
        </p:nvSpPr>
        <p:spPr>
          <a:xfrm>
            <a:off x="0" y="9440646"/>
            <a:ext cx="2949099" cy="49696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4939" y="9440646"/>
            <a:ext cx="2949099" cy="496967"/>
          </a:xfrm>
          <a:prstGeom prst="rect">
            <a:avLst/>
          </a:prstGeom>
        </p:spPr>
        <p:txBody>
          <a:bodyPr vert="horz" lIns="91440" tIns="45720" rIns="91440" bIns="45720" rtlCol="0" anchor="b"/>
          <a:lstStyle>
            <a:lvl1pPr algn="r">
              <a:defRPr sz="1200"/>
            </a:lvl1pPr>
          </a:lstStyle>
          <a:p>
            <a:fld id="{FD461982-865B-4791-9034-015F444EB1F6}" type="slidenum">
              <a:rPr lang="fr-FR" smtClean="0"/>
              <a:pPr/>
              <a:t>‹N°›</a:t>
            </a:fld>
            <a:endParaRPr lang="fr-FR"/>
          </a:p>
        </p:txBody>
      </p:sp>
    </p:spTree>
    <p:extLst>
      <p:ext uri="{BB962C8B-B14F-4D97-AF65-F5344CB8AC3E}">
        <p14:creationId xmlns:p14="http://schemas.microsoft.com/office/powerpoint/2010/main" val="19403734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9099" cy="49696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4939" y="0"/>
            <a:ext cx="2949099" cy="496967"/>
          </a:xfrm>
          <a:prstGeom prst="rect">
            <a:avLst/>
          </a:prstGeom>
        </p:spPr>
        <p:txBody>
          <a:bodyPr vert="horz" lIns="91440" tIns="45720" rIns="91440" bIns="45720" rtlCol="0"/>
          <a:lstStyle>
            <a:lvl1pPr algn="r">
              <a:defRPr sz="1200"/>
            </a:lvl1pPr>
          </a:lstStyle>
          <a:p>
            <a:fld id="{089CFC9F-260C-42FC-8280-B5F6E99F8509}" type="datetimeFigureOut">
              <a:rPr lang="fr-FR" smtClean="0"/>
              <a:pPr/>
              <a:t>09/04/2019</a:t>
            </a:fld>
            <a:endParaRPr lang="fr-FR"/>
          </a:p>
        </p:txBody>
      </p:sp>
      <p:sp>
        <p:nvSpPr>
          <p:cNvPr id="4" name="Espace réservé de l'image des diapositives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0562" y="4721186"/>
            <a:ext cx="5444490" cy="4472702"/>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40646"/>
            <a:ext cx="2949099" cy="49696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4939" y="9440646"/>
            <a:ext cx="2949099" cy="496967"/>
          </a:xfrm>
          <a:prstGeom prst="rect">
            <a:avLst/>
          </a:prstGeom>
        </p:spPr>
        <p:txBody>
          <a:bodyPr vert="horz" lIns="91440" tIns="45720" rIns="91440" bIns="45720" rtlCol="0" anchor="b"/>
          <a:lstStyle>
            <a:lvl1pPr algn="r">
              <a:defRPr sz="1200"/>
            </a:lvl1pPr>
          </a:lstStyle>
          <a:p>
            <a:fld id="{5398838B-E6B0-4612-8CC8-89B714BB8250}" type="slidenum">
              <a:rPr lang="fr-FR" smtClean="0"/>
              <a:pPr/>
              <a:t>‹N°›</a:t>
            </a:fld>
            <a:endParaRPr lang="fr-FR"/>
          </a:p>
        </p:txBody>
      </p:sp>
    </p:spTree>
    <p:extLst>
      <p:ext uri="{BB962C8B-B14F-4D97-AF65-F5344CB8AC3E}">
        <p14:creationId xmlns:p14="http://schemas.microsoft.com/office/powerpoint/2010/main" val="1467362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a:t>
            </a:fld>
            <a:endParaRPr lang="fr-FR"/>
          </a:p>
        </p:txBody>
      </p:sp>
    </p:spTree>
    <p:extLst>
      <p:ext uri="{BB962C8B-B14F-4D97-AF65-F5344CB8AC3E}">
        <p14:creationId xmlns:p14="http://schemas.microsoft.com/office/powerpoint/2010/main" val="985864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b="1" dirty="0" smtClean="0"/>
              <a:t>Etat de fuite :</a:t>
            </a:r>
          </a:p>
          <a:p>
            <a:pPr>
              <a:spcBef>
                <a:spcPts val="0"/>
              </a:spcBef>
            </a:pPr>
            <a:r>
              <a:rPr lang="fr-FR" sz="1100" b="1" dirty="0" smtClean="0"/>
              <a:t>Objectif instinctif: échapper à la contrainte</a:t>
            </a:r>
          </a:p>
          <a:p>
            <a:pPr>
              <a:spcBef>
                <a:spcPts val="0"/>
              </a:spcBef>
            </a:pPr>
            <a:r>
              <a:rPr lang="fr-FR" sz="1100" b="1" dirty="0" smtClean="0"/>
              <a:t>SIGNES OBSERVABLES ET FIABLES</a:t>
            </a:r>
          </a:p>
          <a:p>
            <a:pPr>
              <a:spcBef>
                <a:spcPts val="0"/>
              </a:spcBef>
            </a:pPr>
            <a:r>
              <a:rPr lang="fr-FR" sz="1100" b="1" dirty="0" smtClean="0"/>
              <a:t>Signes physiologiques :</a:t>
            </a:r>
          </a:p>
          <a:p>
            <a:pPr lvl="1">
              <a:spcBef>
                <a:spcPts val="0"/>
              </a:spcBef>
            </a:pPr>
            <a:r>
              <a:rPr lang="fr-FR" sz="1100" dirty="0" smtClean="0"/>
              <a:t>Rougissement (de honte)</a:t>
            </a:r>
          </a:p>
          <a:p>
            <a:pPr lvl="1">
              <a:spcBef>
                <a:spcPts val="0"/>
              </a:spcBef>
            </a:pPr>
            <a:r>
              <a:rPr lang="fr-FR" sz="1100" dirty="0" smtClean="0"/>
              <a:t>Déglutitions</a:t>
            </a:r>
          </a:p>
          <a:p>
            <a:pPr lvl="1">
              <a:spcBef>
                <a:spcPts val="0"/>
              </a:spcBef>
            </a:pPr>
            <a:r>
              <a:rPr lang="fr-FR" sz="1100" dirty="0" smtClean="0"/>
              <a:t>Sueurs émotives</a:t>
            </a:r>
          </a:p>
          <a:p>
            <a:pPr lvl="1">
              <a:spcBef>
                <a:spcPts val="0"/>
              </a:spcBef>
            </a:pPr>
            <a:r>
              <a:rPr lang="fr-FR" sz="1100" dirty="0" smtClean="0"/>
              <a:t>Respiration rapide</a:t>
            </a:r>
          </a:p>
          <a:p>
            <a:pPr>
              <a:spcBef>
                <a:spcPts val="0"/>
              </a:spcBef>
            </a:pPr>
            <a:r>
              <a:rPr lang="fr-FR" sz="1100" b="1" dirty="0" smtClean="0"/>
              <a:t>Signes micro-comportementaux</a:t>
            </a:r>
          </a:p>
          <a:p>
            <a:pPr lvl="1">
              <a:spcBef>
                <a:spcPts val="0"/>
              </a:spcBef>
            </a:pPr>
            <a:r>
              <a:rPr lang="fr-FR" sz="1100" dirty="0" smtClean="0"/>
              <a:t>Regard fuyant, en ligne brisée</a:t>
            </a:r>
          </a:p>
          <a:p>
            <a:pPr lvl="1">
              <a:spcBef>
                <a:spcPts val="0"/>
              </a:spcBef>
            </a:pPr>
            <a:r>
              <a:rPr lang="fr-FR" sz="1100" dirty="0" smtClean="0"/>
              <a:t>Sourire flou, de conciliation</a:t>
            </a:r>
          </a:p>
          <a:p>
            <a:pPr lvl="1">
              <a:spcBef>
                <a:spcPts val="0"/>
              </a:spcBef>
            </a:pPr>
            <a:endParaRPr lang="fr-FR" sz="1100" dirty="0" smtClean="0"/>
          </a:p>
          <a:p>
            <a:pPr>
              <a:spcBef>
                <a:spcPts val="0"/>
              </a:spcBef>
            </a:pPr>
            <a:r>
              <a:rPr lang="fr-FR" sz="1100" b="1" dirty="0" smtClean="0"/>
              <a:t>SIGNES OBSERVABLES PLUS OU MOINS CONTROLABLES</a:t>
            </a:r>
          </a:p>
          <a:p>
            <a:pPr>
              <a:spcBef>
                <a:spcPts val="0"/>
              </a:spcBef>
            </a:pPr>
            <a:r>
              <a:rPr lang="fr-FR" sz="1100" b="1" dirty="0" smtClean="0"/>
              <a:t>Signes macro-comportementaux</a:t>
            </a:r>
          </a:p>
          <a:p>
            <a:pPr lvl="1">
              <a:spcBef>
                <a:spcPts val="0"/>
              </a:spcBef>
            </a:pPr>
            <a:r>
              <a:rPr lang="fr-FR" sz="1100" dirty="0" smtClean="0"/>
              <a:t>Agitation des extrémités (tête, membres)</a:t>
            </a:r>
          </a:p>
          <a:p>
            <a:pPr lvl="1">
              <a:spcBef>
                <a:spcPts val="0"/>
              </a:spcBef>
            </a:pPr>
            <a:r>
              <a:rPr lang="fr-FR" sz="1100" dirty="0" smtClean="0"/>
              <a:t>Voix instable</a:t>
            </a:r>
          </a:p>
          <a:p>
            <a:pPr>
              <a:spcBef>
                <a:spcPts val="0"/>
              </a:spcBef>
            </a:pPr>
            <a:r>
              <a:rPr lang="fr-FR" sz="1100" b="1" dirty="0" smtClean="0"/>
              <a:t>Signes cognitifs </a:t>
            </a:r>
            <a:r>
              <a:rPr lang="fr-FR" sz="1100" dirty="0" smtClean="0"/>
              <a:t>(vécu interne que J'on peut deviner dans les attitudes)</a:t>
            </a:r>
          </a:p>
          <a:p>
            <a:pPr lvl="1">
              <a:spcBef>
                <a:spcPts val="0"/>
              </a:spcBef>
            </a:pPr>
            <a:r>
              <a:rPr lang="fr-FR" sz="1100" dirty="0" smtClean="0"/>
              <a:t>Anxiété, crainte de l'agression</a:t>
            </a:r>
          </a:p>
          <a:p>
            <a:pPr lvl="1">
              <a:spcBef>
                <a:spcPts val="0"/>
              </a:spcBef>
            </a:pPr>
            <a:r>
              <a:rPr lang="fr-FR" sz="1100" dirty="0" smtClean="0"/>
              <a:t>Peur de la contrainte</a:t>
            </a:r>
          </a:p>
          <a:p>
            <a:pPr lvl="1">
              <a:spcBef>
                <a:spcPts val="0"/>
              </a:spcBef>
            </a:pPr>
            <a:r>
              <a:rPr lang="fr-FR" sz="1100" dirty="0" smtClean="0"/>
              <a:t>Recherche de conciliation</a:t>
            </a:r>
          </a:p>
          <a:p>
            <a:pPr lvl="1">
              <a:spcBef>
                <a:spcPts val="0"/>
              </a:spcBef>
            </a:pPr>
            <a:r>
              <a:rPr lang="fr-FR" sz="1100" dirty="0" smtClean="0"/>
              <a:t>Difficulté à organiser pensées et actions, confusion.</a:t>
            </a:r>
            <a:endParaRPr lang="fr-FR" sz="1100" b="1" dirty="0" smtClean="0"/>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10</a:t>
            </a:fld>
            <a:endParaRPr lang="fr-FR"/>
          </a:p>
        </p:txBody>
      </p:sp>
    </p:spTree>
    <p:extLst>
      <p:ext uri="{BB962C8B-B14F-4D97-AF65-F5344CB8AC3E}">
        <p14:creationId xmlns:p14="http://schemas.microsoft.com/office/powerpoint/2010/main" val="9961035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sz="1200" b="1" dirty="0" smtClean="0"/>
              <a:t>La gestion relationnelle du stress : </a:t>
            </a:r>
          </a:p>
          <a:p>
            <a:r>
              <a:rPr lang="fr-FR" sz="1200" dirty="0" smtClean="0"/>
              <a:t>Gérer le stress de ses interlocuteurs </a:t>
            </a:r>
            <a:r>
              <a:rPr lang="fr-FR" sz="1200" dirty="0" smtClean="0">
                <a:sym typeface="Wingdings"/>
              </a:rPr>
              <a:t>en GRS : </a:t>
            </a:r>
            <a:r>
              <a:rPr lang="fr-FR" sz="1200" dirty="0" smtClean="0"/>
              <a:t>C'est apprendre à décoder le fonctionnement du cerveau et des comportements pour faciliter les conditions nécessaires à l'engagement dans le travail sur le plan structurel, individuel et relationnel.</a:t>
            </a:r>
          </a:p>
          <a:p>
            <a:r>
              <a:rPr lang="fr-FR" sz="1200" dirty="0" smtClean="0"/>
              <a:t>Dès l'instant qu'il y a un stress </a:t>
            </a:r>
            <a:r>
              <a:rPr lang="fr-FR" sz="1200" dirty="0" smtClean="0">
                <a:sym typeface="Wingdings"/>
              </a:rPr>
              <a:t></a:t>
            </a:r>
            <a:r>
              <a:rPr lang="fr-FR" sz="1200" dirty="0" smtClean="0"/>
              <a:t> il y a une incohérence quelque part.</a:t>
            </a:r>
          </a:p>
          <a:p>
            <a:endParaRPr lang="fr-FR" sz="1200" dirty="0" smtClean="0"/>
          </a:p>
          <a:p>
            <a:r>
              <a:rPr lang="fr-FR" sz="1200" b="1" dirty="0" smtClean="0"/>
              <a:t>Cela se fait deux temps :</a:t>
            </a:r>
          </a:p>
          <a:p>
            <a:r>
              <a:rPr lang="fr-FR" sz="1200" dirty="0" smtClean="0"/>
              <a:t>1. Identifier rapidement, dans le comportement de notre interlocuteur, l'état de stress sous-jacent.</a:t>
            </a:r>
          </a:p>
          <a:p>
            <a:pPr lvl="1"/>
            <a:r>
              <a:rPr lang="fr-FR" sz="1200" dirty="0" smtClean="0"/>
              <a:t>a. En étant attentif aux signes physiologiques et micro comportementaux, toujours fiables et suffisants pour poser un premier diagnostic. Ces signes se révèlent en particulier lors des moments de contrariété (augmentation de l'état) ou entre deux phrases.</a:t>
            </a:r>
          </a:p>
          <a:p>
            <a:pPr lvl="1"/>
            <a:r>
              <a:rPr lang="fr-FR" sz="1200" dirty="0" smtClean="0"/>
              <a:t>b. En repérant les signes macro-comportementaux ou cognitifs, moins fiables car davantage contrôlables par la volonté et potentiellement parasités par les comportements naturels ou habitudes de l'individu. Ils serviront à consolider le premier diagnostic.</a:t>
            </a:r>
          </a:p>
          <a:p>
            <a:r>
              <a:rPr lang="fr-FR" sz="1200" dirty="0" smtClean="0"/>
              <a:t>2. Adopter des manières de faire et d'être adéquates pour éviter l'emballement émotionnel et aider l'autre à sortir des réactions épidermiques qui le gouvernent temporairement, afin de retrouver une situation de dialogue.</a:t>
            </a:r>
          </a:p>
          <a:p>
            <a:pPr lvl="1"/>
            <a:r>
              <a:rPr lang="fr-FR" sz="1200" dirty="0" smtClean="0"/>
              <a:t>a. Eviter en priorité les attitudes aggravantes.</a:t>
            </a:r>
          </a:p>
          <a:p>
            <a:pPr lvl="1"/>
            <a:r>
              <a:rPr lang="fr-FR" sz="1200" dirty="0" smtClean="0"/>
              <a:t>b. Adopter des attitudes positives (différentes pour chaque état de stress), mais avec modération, de manière à rester empathique, sans risquer d'être soupçonné de manipulation.</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11</a:t>
            </a:fld>
            <a:endParaRPr lang="fr-FR"/>
          </a:p>
        </p:txBody>
      </p:sp>
    </p:spTree>
    <p:extLst>
      <p:ext uri="{BB962C8B-B14F-4D97-AF65-F5344CB8AC3E}">
        <p14:creationId xmlns:p14="http://schemas.microsoft.com/office/powerpoint/2010/main" val="35790629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Voir annexe sur : </a:t>
            </a:r>
            <a:r>
              <a:rPr lang="fr-FR" b="1" dirty="0" smtClean="0"/>
              <a:t>Comment reconnaître les deux modes mentaux</a:t>
            </a:r>
            <a:r>
              <a:rPr lang="fr-FR" b="1" baseline="0" dirty="0" smtClean="0"/>
              <a:t> ?</a:t>
            </a:r>
          </a:p>
          <a:p>
            <a:r>
              <a:rPr lang="fr-FR" sz="1200" kern="1200" baseline="0" dirty="0" smtClean="0">
                <a:solidFill>
                  <a:schemeClr val="tx1"/>
                </a:solidFill>
                <a:latin typeface="+mn-lt"/>
                <a:ea typeface="+mn-ea"/>
                <a:cs typeface="+mn-cs"/>
              </a:rPr>
              <a:t>Le Mode Mental Préfrontal est le complément opérationnel du Mode Mental Automatique, et vice-versa. Six</a:t>
            </a:r>
          </a:p>
          <a:p>
            <a:r>
              <a:rPr lang="fr-FR" sz="1200" kern="1200" baseline="0" dirty="0" smtClean="0">
                <a:solidFill>
                  <a:schemeClr val="tx1"/>
                </a:solidFill>
                <a:latin typeface="+mn-lt"/>
                <a:ea typeface="+mn-ea"/>
                <a:cs typeface="+mn-cs"/>
              </a:rPr>
              <a:t>dimensions de contenant* caractérisent leur mode de fonctionnement. Six dimensions en miroir, opposées et</a:t>
            </a:r>
          </a:p>
          <a:p>
            <a:r>
              <a:rPr lang="fr-FR" sz="1200" kern="1200" baseline="0" dirty="0" smtClean="0">
                <a:solidFill>
                  <a:schemeClr val="tx1"/>
                </a:solidFill>
                <a:latin typeface="+mn-lt"/>
                <a:ea typeface="+mn-ea"/>
                <a:cs typeface="+mn-cs"/>
              </a:rPr>
              <a:t>complémentaires. De cette complémentarité pratique, dans la gestion du quotidien, nous pouvons tirer le meilleur parti pour améliorer notre savoir-être et nos réactions face aux situations, et autres éléments de contenu*, auxquelles nous sommes confrontés.</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12</a:t>
            </a:fld>
            <a:endParaRPr lang="fr-FR"/>
          </a:p>
        </p:txBody>
      </p:sp>
    </p:spTree>
    <p:extLst>
      <p:ext uri="{BB962C8B-B14F-4D97-AF65-F5344CB8AC3E}">
        <p14:creationId xmlns:p14="http://schemas.microsoft.com/office/powerpoint/2010/main" val="10457939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Voir annexe sur : </a:t>
            </a:r>
            <a:r>
              <a:rPr lang="fr-FR" b="1" dirty="0" smtClean="0"/>
              <a:t>Comment reconnaître les deux modes mentaux</a:t>
            </a:r>
            <a:r>
              <a:rPr lang="fr-FR" b="1" baseline="0" dirty="0" smtClean="0"/>
              <a:t> ?</a:t>
            </a:r>
          </a:p>
          <a:p>
            <a:r>
              <a:rPr lang="fr-FR" sz="1200" kern="1200" baseline="0" dirty="0" smtClean="0">
                <a:solidFill>
                  <a:schemeClr val="tx1"/>
                </a:solidFill>
                <a:latin typeface="+mn-lt"/>
                <a:ea typeface="+mn-ea"/>
                <a:cs typeface="+mn-cs"/>
              </a:rPr>
              <a:t>Le Mode Mental Préfrontal est le complément opérationnel du Mode Mental Automatique, et vice-versa. Six</a:t>
            </a:r>
          </a:p>
          <a:p>
            <a:r>
              <a:rPr lang="fr-FR" sz="1200" kern="1200" baseline="0" dirty="0" smtClean="0">
                <a:solidFill>
                  <a:schemeClr val="tx1"/>
                </a:solidFill>
                <a:latin typeface="+mn-lt"/>
                <a:ea typeface="+mn-ea"/>
                <a:cs typeface="+mn-cs"/>
              </a:rPr>
              <a:t>dimensions de contenant* caractérisent leur mode de fonctionnement. Six dimensions en miroir, opposées et</a:t>
            </a:r>
          </a:p>
          <a:p>
            <a:r>
              <a:rPr lang="fr-FR" sz="1200" kern="1200" baseline="0" dirty="0" smtClean="0">
                <a:solidFill>
                  <a:schemeClr val="tx1"/>
                </a:solidFill>
                <a:latin typeface="+mn-lt"/>
                <a:ea typeface="+mn-ea"/>
                <a:cs typeface="+mn-cs"/>
              </a:rPr>
              <a:t>complémentaires. De cette complémentarité pratique, dans la gestion du quotidien, nous pouvons tirer le meilleur parti pour améliorer notre savoir-être et nos réactions face aux situations, et autres éléments de contenu*, auxquelles nous sommes confrontés.</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13</a:t>
            </a:fld>
            <a:endParaRPr lang="fr-FR"/>
          </a:p>
        </p:txBody>
      </p:sp>
    </p:spTree>
    <p:extLst>
      <p:ext uri="{BB962C8B-B14F-4D97-AF65-F5344CB8AC3E}">
        <p14:creationId xmlns:p14="http://schemas.microsoft.com/office/powerpoint/2010/main" val="1669157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kern="1200" baseline="0" dirty="0" smtClean="0">
                <a:solidFill>
                  <a:schemeClr val="tx1"/>
                </a:solidFill>
                <a:latin typeface="+mn-lt"/>
                <a:ea typeface="+mn-ea"/>
                <a:cs typeface="+mn-cs"/>
              </a:rPr>
              <a:t>PRENDRE LE STRESS POUR CE QU'IL EST</a:t>
            </a:r>
          </a:p>
          <a:p>
            <a:r>
              <a:rPr lang="fr-FR" sz="1200" b="0" kern="1200" baseline="0" dirty="0" smtClean="0">
                <a:solidFill>
                  <a:schemeClr val="tx1"/>
                </a:solidFill>
                <a:latin typeface="+mn-lt"/>
                <a:ea typeface="+mn-ea"/>
                <a:cs typeface="+mn-cs"/>
              </a:rPr>
              <a:t>Si le stress peut perturber nos relations en nous faisant "tirer sur tout ce qui bouge", il n'est pas sans conséquence sur le plan biologique et médical et peut conduire à un certain nombre de pathologies. Pourtant, le stress est un précieux indicateur de refoulement du préfrontal, à prendre au sérieux et non au tragique puisqu'il est évitable... et qu'il peut être géré facilement, comme nous le verrons plus loin.</a:t>
            </a:r>
            <a:endParaRPr lang="fr-FR" b="0"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14</a:t>
            </a:fld>
            <a:endParaRPr lang="fr-FR"/>
          </a:p>
        </p:txBody>
      </p:sp>
    </p:spTree>
    <p:extLst>
      <p:ext uri="{BB962C8B-B14F-4D97-AF65-F5344CB8AC3E}">
        <p14:creationId xmlns:p14="http://schemas.microsoft.com/office/powerpoint/2010/main" val="13626079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r>
              <a:rPr lang="fr-FR" b="1" dirty="0" smtClean="0"/>
              <a:t>Approche neurocognitive et comportementale :</a:t>
            </a:r>
          </a:p>
          <a:p>
            <a:r>
              <a:rPr lang="fr-FR" dirty="0" smtClean="0"/>
              <a:t>C'est une approche qui permet de comprendre la gestion des modes mentaux et</a:t>
            </a:r>
            <a:r>
              <a:rPr lang="fr-FR" baseline="0" dirty="0" smtClean="0"/>
              <a:t> de</a:t>
            </a:r>
            <a:endParaRPr lang="fr-FR" dirty="0" smtClean="0"/>
          </a:p>
          <a:p>
            <a:pPr lvl="0">
              <a:buNone/>
            </a:pPr>
            <a:r>
              <a:rPr lang="fr-FR" dirty="0" smtClean="0"/>
              <a:t>mieux se connaître pour repérer nos états internes et quelle partie de notre cerveau s'active en fonction des situations.</a:t>
            </a:r>
          </a:p>
          <a:p>
            <a:pPr>
              <a:buNone/>
            </a:pPr>
            <a:r>
              <a:rPr lang="fr-FR" b="1" dirty="0" smtClean="0"/>
              <a:t> </a:t>
            </a:r>
          </a:p>
          <a:p>
            <a:pPr>
              <a:buNone/>
            </a:pPr>
            <a:r>
              <a:rPr lang="fr-FR" b="0" dirty="0" smtClean="0"/>
              <a:t>Le cerveau humain est une agrégation</a:t>
            </a:r>
            <a:r>
              <a:rPr lang="fr-FR" b="0" baseline="0" dirty="0" smtClean="0"/>
              <a:t> de plusieurs territoires, ou systèmes, hétérogènes qui interagissent mais n'ont pas les mêmes modes de fonctionnement. Il arrive qu'ils entrent en conflit, surtout lorsqu'un individu traverse une situation nouvelle ou difficile pour lui. Dès lors, peur du changement, stress, démotivation, conflits, inefficacité, </a:t>
            </a:r>
            <a:r>
              <a:rPr lang="fr-FR" b="0" baseline="0" dirty="0" err="1" smtClean="0"/>
              <a:t>burn</a:t>
            </a:r>
            <a:r>
              <a:rPr lang="fr-FR" b="0" baseline="0" dirty="0" smtClean="0"/>
              <a:t>-out... Peuvent être interprétés comme autant de symptômes d'une difficulté de coordination de nos systèmes cérébraux.</a:t>
            </a:r>
          </a:p>
          <a:p>
            <a:pPr>
              <a:buNone/>
            </a:pPr>
            <a:endParaRPr lang="fr-FR" b="0" dirty="0" smtClean="0"/>
          </a:p>
          <a:p>
            <a:r>
              <a:rPr lang="fr-FR" b="1" dirty="0" smtClean="0"/>
              <a:t>QU'EST-CE QUE LE STRESS ?</a:t>
            </a:r>
            <a:endParaRPr lang="fr-FR" dirty="0" smtClean="0"/>
          </a:p>
          <a:p>
            <a:r>
              <a:rPr lang="fr-FR" dirty="0" smtClean="0"/>
              <a:t>Le stress est un déficit entre les moyens dont on dispose et le niveau d'exigence attendu pour faire face à une situation. Il est là pour nous protéger d'un danger et trouver l'énergie pour y répondre. </a:t>
            </a:r>
          </a:p>
          <a:p>
            <a:pPr>
              <a:buNone/>
            </a:pPr>
            <a:endParaRPr lang="fr-FR" dirty="0" smtClean="0"/>
          </a:p>
          <a:p>
            <a:r>
              <a:rPr lang="fr-FR" dirty="0" smtClean="0"/>
              <a:t>Cette  incohérence interne est perçue par notre cerveau reptilien.  Il interprète comme un danger et alerte la zone préfrontale du cerveau ou néocortex.</a:t>
            </a:r>
          </a:p>
          <a:p>
            <a:pPr>
              <a:buNone/>
            </a:pPr>
            <a:endParaRPr lang="fr-FR" dirty="0" smtClean="0"/>
          </a:p>
          <a:p>
            <a:r>
              <a:rPr lang="fr-FR" dirty="0" smtClean="0"/>
              <a:t>En fonction de nos aptitudes et de la situation nous avons le choix de gérer cette alerte soit avec :</a:t>
            </a:r>
          </a:p>
          <a:p>
            <a:pPr lvl="0"/>
            <a:r>
              <a:rPr lang="fr-FR" dirty="0" smtClean="0"/>
              <a:t>La partie préfrontale du cerveau, pour une situation nouvelle ou complexe,</a:t>
            </a:r>
          </a:p>
          <a:p>
            <a:pPr lvl="0"/>
            <a:r>
              <a:rPr lang="fr-FR" dirty="0" smtClean="0"/>
              <a:t>La partie néo limbique du cerveau, pour une situation connue.</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15</a:t>
            </a:fld>
            <a:endParaRPr lang="fr-FR"/>
          </a:p>
        </p:txBody>
      </p:sp>
    </p:spTree>
    <p:extLst>
      <p:ext uri="{BB962C8B-B14F-4D97-AF65-F5344CB8AC3E}">
        <p14:creationId xmlns:p14="http://schemas.microsoft.com/office/powerpoint/2010/main" val="23214214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2</a:t>
            </a:fld>
            <a:endParaRPr lang="fr-FR"/>
          </a:p>
        </p:txBody>
      </p:sp>
    </p:spTree>
    <p:extLst>
      <p:ext uri="{BB962C8B-B14F-4D97-AF65-F5344CB8AC3E}">
        <p14:creationId xmlns:p14="http://schemas.microsoft.com/office/powerpoint/2010/main" val="2648351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Les territoires de notre cerveau et leurs fonctions :</a:t>
            </a:r>
            <a:endParaRPr lang="fr-FR" sz="1200" dirty="0" smtClean="0"/>
          </a:p>
          <a:p>
            <a:pPr lvl="0"/>
            <a:r>
              <a:rPr lang="fr-FR" sz="1200" b="1" dirty="0" smtClean="0"/>
              <a:t>Le préfrontal ou néocortex : </a:t>
            </a:r>
            <a:r>
              <a:rPr lang="fr-FR" sz="1200" dirty="0" smtClean="0"/>
              <a:t>zone du cerveau compétente pour les apprentissages nouveaux, analyser, réfléchir, la créativité, l'intuition ; siège des </a:t>
            </a:r>
            <a:r>
              <a:rPr lang="fr-FR" sz="1200" b="1" dirty="0" smtClean="0">
                <a:solidFill>
                  <a:srgbClr val="C00000"/>
                </a:solidFill>
              </a:rPr>
              <a:t>perceptions sensorielles</a:t>
            </a:r>
            <a:r>
              <a:rPr lang="fr-FR" sz="1200" dirty="0" smtClean="0"/>
              <a:t>, traitement de la nouveauté et des situations complexes.</a:t>
            </a:r>
          </a:p>
          <a:p>
            <a:pPr lvl="0"/>
            <a:r>
              <a:rPr lang="fr-FR" sz="1200" b="1" dirty="0" smtClean="0"/>
              <a:t>Le néo limbique :</a:t>
            </a:r>
            <a:r>
              <a:rPr lang="fr-FR" sz="1200" dirty="0" smtClean="0"/>
              <a:t> Vécu, mémorisation des apprentissages pour pouvoir passer en mode automatique, relation au plaisir et déplaisir, motivation, souvenir des expériences vécues, </a:t>
            </a:r>
            <a:r>
              <a:rPr lang="fr-FR" sz="1200" b="1" dirty="0" smtClean="0">
                <a:solidFill>
                  <a:srgbClr val="C00000"/>
                </a:solidFill>
              </a:rPr>
              <a:t>Siège des émotions</a:t>
            </a:r>
            <a:r>
              <a:rPr lang="fr-FR" sz="1200" dirty="0" smtClean="0"/>
              <a:t>.</a:t>
            </a:r>
          </a:p>
          <a:p>
            <a:pPr lvl="0"/>
            <a:r>
              <a:rPr lang="fr-FR" sz="1200" b="1" dirty="0" smtClean="0"/>
              <a:t>Le paléo limbique :</a:t>
            </a:r>
            <a:r>
              <a:rPr lang="fr-FR" sz="1200" dirty="0" smtClean="0"/>
              <a:t> repère les rapports de forces et </a:t>
            </a:r>
            <a:r>
              <a:rPr lang="fr-FR" sz="1200" b="1" dirty="0" smtClean="0">
                <a:solidFill>
                  <a:srgbClr val="C00000"/>
                </a:solidFill>
              </a:rPr>
              <a:t>régit les relations sociales</a:t>
            </a:r>
            <a:r>
              <a:rPr lang="fr-FR" sz="1200" dirty="0" smtClean="0"/>
              <a:t> ; siège du positionnement grégaire, il assure la survie collective,</a:t>
            </a:r>
          </a:p>
          <a:p>
            <a:r>
              <a:rPr lang="fr-FR" sz="1200" b="1" dirty="0" smtClean="0"/>
              <a:t>Le reptilien :</a:t>
            </a:r>
            <a:r>
              <a:rPr lang="fr-FR" sz="1200" dirty="0" smtClean="0"/>
              <a:t> régit notre instinct de survie par la </a:t>
            </a:r>
            <a:r>
              <a:rPr lang="fr-FR" sz="1200" b="1" dirty="0" smtClean="0">
                <a:solidFill>
                  <a:srgbClr val="C00000"/>
                </a:solidFill>
              </a:rPr>
              <a:t>perception des risques</a:t>
            </a:r>
            <a:r>
              <a:rPr lang="fr-FR" sz="1200" dirty="0" smtClean="0"/>
              <a:t> ; siège de notre survie individuelle (C-F-L-I)</a:t>
            </a:r>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3</a:t>
            </a:fld>
            <a:endParaRPr lang="fr-FR"/>
          </a:p>
        </p:txBody>
      </p:sp>
    </p:spTree>
    <p:extLst>
      <p:ext uri="{BB962C8B-B14F-4D97-AF65-F5344CB8AC3E}">
        <p14:creationId xmlns:p14="http://schemas.microsoft.com/office/powerpoint/2010/main" val="26727820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10000"/>
          </a:bodyPr>
          <a:lstStyle/>
          <a:p>
            <a:pPr lvl="0"/>
            <a:r>
              <a:rPr lang="fr-FR" b="1" dirty="0" smtClean="0"/>
              <a:t>Les territoires cérébraux :</a:t>
            </a:r>
            <a:endParaRPr lang="fr-FR" dirty="0" smtClean="0"/>
          </a:p>
          <a:p>
            <a:pPr lvl="0"/>
            <a:r>
              <a:rPr lang="fr-FR" dirty="0" smtClean="0"/>
              <a:t>Le cerveau mammalien constitué du système limbique (le siège de nos émotions),</a:t>
            </a:r>
          </a:p>
          <a:p>
            <a:pPr lvl="0"/>
            <a:r>
              <a:rPr lang="fr-FR" dirty="0" smtClean="0"/>
              <a:t>Le néocortex (le siège de l'intellect),</a:t>
            </a:r>
          </a:p>
          <a:p>
            <a:pPr lvl="0"/>
            <a:r>
              <a:rPr lang="fr-FR" dirty="0" smtClean="0"/>
              <a:t>Le cerveau reptilien ou cerveau primitif (le siège des instincts et des réflexes innés).</a:t>
            </a:r>
          </a:p>
          <a:p>
            <a:r>
              <a:rPr lang="fr-FR" dirty="0" smtClean="0"/>
              <a:t> </a:t>
            </a:r>
          </a:p>
          <a:p>
            <a:r>
              <a:rPr lang="fr-FR" b="1" dirty="0" smtClean="0"/>
              <a:t>les cerveaux sont étroitement interconnectés, tout en ayant leur propre intelligence, mémoire, fonction motrice ou autres.</a:t>
            </a:r>
            <a:br>
              <a:rPr lang="fr-FR" b="1" dirty="0" smtClean="0"/>
            </a:br>
            <a:r>
              <a:rPr lang="fr-FR" dirty="0" smtClean="0"/>
              <a:t/>
            </a:r>
            <a:br>
              <a:rPr lang="fr-FR" dirty="0" smtClean="0"/>
            </a:br>
            <a:r>
              <a:rPr lang="fr-FR" b="1" dirty="0" smtClean="0"/>
              <a:t>Le tronc cérébral :</a:t>
            </a:r>
            <a:br>
              <a:rPr lang="fr-FR" b="1" dirty="0" smtClean="0"/>
            </a:br>
            <a:r>
              <a:rPr lang="fr-FR" dirty="0" smtClean="0"/>
              <a:t>Cette zone interne contrôle plusieurs fonctions vitales comme la respiration, le rythme cardiaque, la motricité...</a:t>
            </a:r>
            <a:br>
              <a:rPr lang="fr-FR" dirty="0" smtClean="0"/>
            </a:br>
            <a:r>
              <a:rPr lang="fr-FR" dirty="0" smtClean="0"/>
              <a:t>Il est le siège des comportements de survie, des comportements automatiques et invariables caractéristiques de l'espèce. Les vertébrés primitifs ne possèdent que cette structure, appelée </a:t>
            </a:r>
            <a:r>
              <a:rPr lang="fr-FR" b="1" dirty="0" smtClean="0"/>
              <a:t>"cerveau reptilien"</a:t>
            </a:r>
            <a:r>
              <a:rPr lang="fr-FR" dirty="0" smtClean="0"/>
              <a:t>.</a:t>
            </a:r>
            <a:br>
              <a:rPr lang="fr-FR" dirty="0" smtClean="0"/>
            </a:br>
            <a:r>
              <a:rPr lang="fr-FR" dirty="0" smtClean="0"/>
              <a:t/>
            </a:r>
            <a:br>
              <a:rPr lang="fr-FR" dirty="0" smtClean="0"/>
            </a:br>
            <a:r>
              <a:rPr lang="fr-FR" b="1" dirty="0" smtClean="0"/>
              <a:t>Le système limbique : territoires néo limbique et paléo limbique</a:t>
            </a:r>
            <a:br>
              <a:rPr lang="fr-FR" b="1" dirty="0" smtClean="0"/>
            </a:br>
            <a:r>
              <a:rPr lang="fr-FR" dirty="0" smtClean="0"/>
              <a:t>Il est responsable du contrôle des émotions et des motivations. On retrouve cette partie du cerveau, étroitement liée au système olfactif, chez la plupart des mammifères, même les plus primitifs, comme les marsupiaux, les insectivores ou les rongeurs. </a:t>
            </a:r>
          </a:p>
          <a:p>
            <a:r>
              <a:rPr lang="fr-FR" dirty="0" smtClean="0"/>
              <a:t>Appelé le </a:t>
            </a:r>
            <a:r>
              <a:rPr lang="fr-FR" b="1" dirty="0" smtClean="0"/>
              <a:t>cerveau Néo limbique et cerveau paléo limbique</a:t>
            </a:r>
            <a:r>
              <a:rPr lang="fr-FR" dirty="0" smtClean="0"/>
              <a:t>. Notre Néo limbique gère 4 milliards de bit d'informations par seconde comparativement au cortex qui en prend 12 000.</a:t>
            </a:r>
            <a:br>
              <a:rPr lang="fr-FR" dirty="0" smtClean="0"/>
            </a:br>
            <a:r>
              <a:rPr lang="fr-FR" dirty="0" smtClean="0"/>
              <a:t/>
            </a:r>
            <a:br>
              <a:rPr lang="fr-FR" dirty="0" smtClean="0"/>
            </a:br>
            <a:r>
              <a:rPr lang="fr-FR" b="1" dirty="0" smtClean="0"/>
              <a:t>Le néocortex ou "cerveau néo mammalien" :</a:t>
            </a:r>
            <a:br>
              <a:rPr lang="fr-FR" b="1" dirty="0" smtClean="0"/>
            </a:br>
            <a:r>
              <a:rPr lang="fr-FR" dirty="0" smtClean="0"/>
              <a:t>Il est développé essentiellement chez les mammifères les plus évolués comme les carnivores, les ongulés et les primates. Ce cortex a dû se plisser pour augmenter sa surface : les replis ainsi formés ou circonvolutions sont donc un signe d'évolution (cette surface mesure chez l'homme 1,6 m2). Le néocortex est le siège de la plupart de nos fonctions mentales, comme le langage par exemple. Grâce à sa partie frontale il est le cerveau de l'anticipation, du choix face à une stimulation du monde extérieur.</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4</a:t>
            </a:fld>
            <a:endParaRPr lang="fr-FR"/>
          </a:p>
        </p:txBody>
      </p:sp>
    </p:spTree>
    <p:extLst>
      <p:ext uri="{BB962C8B-B14F-4D97-AF65-F5344CB8AC3E}">
        <p14:creationId xmlns:p14="http://schemas.microsoft.com/office/powerpoint/2010/main" val="2140463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5</a:t>
            </a:fld>
            <a:endParaRPr lang="fr-FR"/>
          </a:p>
        </p:txBody>
      </p:sp>
    </p:spTree>
    <p:extLst>
      <p:ext uri="{BB962C8B-B14F-4D97-AF65-F5344CB8AC3E}">
        <p14:creationId xmlns:p14="http://schemas.microsoft.com/office/powerpoint/2010/main" val="297530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Les 4 états fonctionnels de l'instinct : </a:t>
            </a:r>
          </a:p>
          <a:p>
            <a:pPr>
              <a:buNone/>
            </a:pPr>
            <a:endParaRPr lang="fr-FR" sz="1200" b="1" dirty="0" smtClean="0"/>
          </a:p>
          <a:p>
            <a:r>
              <a:rPr lang="fr-FR" sz="1200" dirty="0" smtClean="0"/>
              <a:t>L'état de calme et les 3 états d'urgence de stress : </a:t>
            </a:r>
            <a:r>
              <a:rPr lang="fr-FR" sz="1200" b="1" dirty="0" smtClean="0">
                <a:solidFill>
                  <a:schemeClr val="accent1"/>
                </a:solidFill>
              </a:rPr>
              <a:t>FUITE,</a:t>
            </a:r>
            <a:r>
              <a:rPr lang="fr-FR" sz="1200" b="1" baseline="0" dirty="0" smtClean="0">
                <a:solidFill>
                  <a:schemeClr val="accent1"/>
                </a:solidFill>
              </a:rPr>
              <a:t> </a:t>
            </a:r>
            <a:r>
              <a:rPr lang="fr-FR" sz="1200" b="1" dirty="0" smtClean="0">
                <a:solidFill>
                  <a:schemeClr val="accent1"/>
                </a:solidFill>
              </a:rPr>
              <a:t>LUTTE,</a:t>
            </a:r>
            <a:r>
              <a:rPr lang="fr-FR" sz="1200" b="1" baseline="0" dirty="0" smtClean="0">
                <a:solidFill>
                  <a:schemeClr val="accent1"/>
                </a:solidFill>
              </a:rPr>
              <a:t> </a:t>
            </a:r>
            <a:r>
              <a:rPr lang="fr-FR" sz="1200" b="1" dirty="0" smtClean="0">
                <a:solidFill>
                  <a:schemeClr val="accent1"/>
                </a:solidFill>
              </a:rPr>
              <a:t>INHIBITION</a:t>
            </a:r>
            <a:endParaRPr lang="fr-FR" sz="1200" dirty="0" smtClean="0"/>
          </a:p>
          <a:p>
            <a:r>
              <a:rPr lang="fr-FR" sz="1200" dirty="0" smtClean="0"/>
              <a:t>Nous devons apprendre à repérer les indices dans le triangle "pensées - émotions – comportements"  pour prendre du recul et passer d’un état de stress à un état de calme.</a:t>
            </a:r>
          </a:p>
          <a:p>
            <a:r>
              <a:rPr lang="fr-FR" sz="1200" dirty="0" smtClean="0"/>
              <a:t>Pour cela il faut repérer dans quel mode mental on se situe (territoire) pour changer d'étage consciemment (Métaphore de l'ascenseur) </a:t>
            </a:r>
          </a:p>
          <a:p>
            <a:r>
              <a:rPr lang="fr-FR" sz="1200" dirty="0" smtClean="0"/>
              <a:t>Illustrer Fuite, Lutte, inhibition (</a:t>
            </a:r>
            <a:r>
              <a:rPr lang="fr-FR" sz="1200" dirty="0" err="1" smtClean="0"/>
              <a:t>Auto-diagnostic</a:t>
            </a:r>
            <a:r>
              <a:rPr lang="fr-FR" sz="1200" dirty="0" smtClean="0"/>
              <a:t>)</a:t>
            </a:r>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6</a:t>
            </a:fld>
            <a:endParaRPr lang="fr-FR"/>
          </a:p>
        </p:txBody>
      </p:sp>
    </p:spTree>
    <p:extLst>
      <p:ext uri="{BB962C8B-B14F-4D97-AF65-F5344CB8AC3E}">
        <p14:creationId xmlns:p14="http://schemas.microsoft.com/office/powerpoint/2010/main" val="7522658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just"/>
            <a:r>
              <a:rPr lang="fr-FR" sz="1200" dirty="0" smtClean="0"/>
              <a:t>La Fuite est destinée à échapper au danger ou à l'agresseur soit en fuyant dans de grands espaces, soit en partant à la recherche d'une cachette ou d'un congénère (parent ou pair) capable d'offrir une protection. Il s'agit de courir et/ou de chercher une issue, ce qui justifie une attention dispersée (regard dit ... "fuyant").</a:t>
            </a:r>
          </a:p>
          <a:p>
            <a:pPr algn="just"/>
            <a:r>
              <a:rPr lang="fr-FR" sz="1200" dirty="0" smtClean="0"/>
              <a:t>Dès que le danger est détecté, les vieilles structures cérébrales qui gèrent le stress préparent l'organisme à détaler: accélération préventive du coeur et de la respiration pour augmenter l'oxygénation des tissus, vasodilatation pour assurer une meilleure irrigation sanguine des organes périphériques (muscles).</a:t>
            </a:r>
          </a:p>
          <a:p>
            <a:pPr algn="just"/>
            <a:r>
              <a:rPr lang="fr-FR" sz="1200" dirty="0" smtClean="0"/>
              <a:t>Subjectivement, la fuite insuffle un vécu de peur, un sentiment d'insécurité, d'oppression, destinés à donner l'envie, confuse mais efficace, que nous « ferions mieux d'être ailleurs dans les plus brefs délais» .</a:t>
            </a:r>
          </a:p>
          <a:p>
            <a:pPr algn="just"/>
            <a:r>
              <a:rPr lang="fr-FR" sz="1200" dirty="0" smtClean="0"/>
              <a:t>Le programme de Fuite échoue lorsque nous ne courons pas assez vite, si l'issue est barrée... ou lorsque nous sommes en situation sociale moderne où il est interdit de fuir. Nous passons alors à l'état de Lutte.</a:t>
            </a:r>
          </a:p>
          <a:p>
            <a:endParaRPr lang="fr-FR" dirty="0"/>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7</a:t>
            </a:fld>
            <a:endParaRPr lang="fr-FR"/>
          </a:p>
        </p:txBody>
      </p:sp>
    </p:spTree>
    <p:extLst>
      <p:ext uri="{BB962C8B-B14F-4D97-AF65-F5344CB8AC3E}">
        <p14:creationId xmlns:p14="http://schemas.microsoft.com/office/powerpoint/2010/main" val="17301133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lnSpcReduction="10000"/>
          </a:bodyPr>
          <a:lstStyle/>
          <a:p>
            <a:endParaRPr lang="fr-FR" dirty="0" smtClean="0"/>
          </a:p>
          <a:p>
            <a:pPr algn="just"/>
            <a:r>
              <a:rPr lang="fr-FR" sz="1200" dirty="0" smtClean="0"/>
              <a:t>La lutte est destinée à se redresser contre l'agresseur, pour tenter de le dissuader de nous attaquer (et non pour l'attaquer). Il s'agit donc d'agressivité défensive. L'attention se concentre sur un endroit précis de l'espace, là où se trouve l'ennemi.</a:t>
            </a:r>
          </a:p>
          <a:p>
            <a:pPr algn="just"/>
            <a:r>
              <a:rPr lang="fr-FR" sz="1200" dirty="0" smtClean="0"/>
              <a:t>Le regard se focalise et fixe l'adversaire dans les yeux pour connaître son intention. Un certain ralentissement du coeur et de la respiration apparaît, car il s'agit moins de se préparer à un effort maximum qu'à une détente ciblée. La tension se déplace dans le cou et les mâchoires pour mordre, dans les bras pour griffer ou boxer.</a:t>
            </a:r>
          </a:p>
          <a:p>
            <a:pPr algn="just"/>
            <a:r>
              <a:rPr lang="fr-FR" sz="1200" dirty="0" smtClean="0"/>
              <a:t>Notre organisme libère de l'adrénaline et nous donne du "culot", autrement dit une tendance à nous surévaluer, de l'autosatisfaction ainsi que cette prétention symptomatique de l'état de Lutte. Dans la nature, il arrive qu'un prédateur recule devant plus faible que lui si la proie semble par trop impressionnante, vindicative, teigneuse, prête à tout pour "vendre chèrement sa peau".</a:t>
            </a:r>
          </a:p>
          <a:p>
            <a:pPr algn="just"/>
            <a:r>
              <a:rPr lang="fr-FR" sz="1200" dirty="0" smtClean="0"/>
              <a:t>Dans la Lutte, dissuader suffit, on ne court pas derrière l'ennemi s'il abandonne le combat ou même recule sans le tenter. Si on perd le combat ou si le rapport de force en notre défaveur semble trop dissuasif, on bascule dans l'inhibition de l'action.</a:t>
            </a:r>
          </a:p>
          <a:p>
            <a:pPr algn="just"/>
            <a:endParaRPr lang="fr-FR" sz="1200" dirty="0" smtClean="0"/>
          </a:p>
          <a:p>
            <a:pPr algn="just"/>
            <a:r>
              <a:rPr lang="fr-FR" sz="1200" dirty="0" smtClean="0"/>
              <a:t>En état de stress en Lutte, inutile de culpabiliser si l'on tient des propos qui dépassent notre pensée ou que l'on est cassant, orgueilleux, prétentieux, susceptible ... Ce n'est pas parce qu'on est orgueilleux qu'on est en lutte,</a:t>
            </a:r>
            <a:r>
              <a:rPr lang="fr-FR" sz="1200" baseline="0" dirty="0" smtClean="0"/>
              <a:t> </a:t>
            </a:r>
            <a:r>
              <a:rPr lang="fr-FR" sz="1200" dirty="0" smtClean="0"/>
              <a:t>c'est parce qu'on est en lutte qu'on est orgueilleux. Cela fait partie du programme de cet état, destiné à compenser le sentiment primitif de faiblesse, devant un ennemi évalué plus fort que nous. L'accepter, chez soi et chez les autres, comme étant une réaction incontrôlable est une condition nécessaire pour le gérer.</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8</a:t>
            </a:fld>
            <a:endParaRPr lang="fr-FR"/>
          </a:p>
        </p:txBody>
      </p:sp>
    </p:spTree>
    <p:extLst>
      <p:ext uri="{BB962C8B-B14F-4D97-AF65-F5344CB8AC3E}">
        <p14:creationId xmlns:p14="http://schemas.microsoft.com/office/powerpoint/2010/main" val="21279146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lgn="just"/>
            <a:r>
              <a:rPr lang="fr-FR" sz="1200" dirty="0" smtClean="0"/>
              <a:t>L'inhibition de l'Action sert à se soumettre devant l'adversaire, qui abandonnera peut être son attitude agressive face à notre capitulation. L'Inhibition de l'action sert aussi à s'immobiliser pour se fondre dans le paysage.</a:t>
            </a:r>
          </a:p>
          <a:p>
            <a:pPr algn="just"/>
            <a:r>
              <a:rPr lang="fr-FR" sz="1200" dirty="0" smtClean="0"/>
              <a:t>La respiration s'étouffe pour être totalement silencieuse. Le coeur ralentit, s'économise puisqu'il faut désormais "durer", pendant une "attente en tension" qui peut s'éterniser, jusqu'à ce que le prédateur parte. La vasoconstriction permet d'économiser la chaleur et l'énergie: les extrémités des membres refroidissent, se cyanosent, le teint devient blême. La digestion, très consommatrice en énergie, se bloque, entraînant une éventuelle apparition de spasmes.</a:t>
            </a:r>
          </a:p>
          <a:p>
            <a:pPr algn="just"/>
            <a:r>
              <a:rPr lang="fr-FR" sz="1200" dirty="0" smtClean="0"/>
              <a:t>L'inhibition de l'Action est associée à un intense sentiment d'infériorité qui génère un vécu de découragement, d'abattement, pour ne pas dire de déprime qui sous-tend la dépression s'il dure longtemps. Il est fait pour ! En général, en nous immobilisant, nous devenons « invisibles» pour le prédateur, qui va chercher ailleurs. En outre, un adversaire plus fort se contente souvent de notre rituel d' Inhibition, qui lui laisse la priorité pour assouvir ses désirs: consommation d'aliments, de relations sexuelles, expression de sa dominance, etc. Nous cessons d'être en rivalité avec lui: cela peut suffire à nous sauver la vie.</a:t>
            </a:r>
          </a:p>
          <a:p>
            <a:pPr algn="just"/>
            <a:r>
              <a:rPr lang="fr-FR" sz="1200" dirty="0" smtClean="0">
                <a:solidFill>
                  <a:srgbClr val="C00000"/>
                </a:solidFill>
              </a:rPr>
              <a:t>En état de stress d'Inhibition de l'action, inutile de culpabiliser si l'on ressent du découragement ou de l'auto-dévalorisation. Ce n'est ni volontaire, ni contrôlable: ne rien désirer, déprimer, c'est la façon animale de s'immobiliser !</a:t>
            </a:r>
          </a:p>
        </p:txBody>
      </p:sp>
      <p:sp>
        <p:nvSpPr>
          <p:cNvPr id="4" name="Espace réservé du numéro de diapositive 3"/>
          <p:cNvSpPr>
            <a:spLocks noGrp="1"/>
          </p:cNvSpPr>
          <p:nvPr>
            <p:ph type="sldNum" sz="quarter" idx="10"/>
          </p:nvPr>
        </p:nvSpPr>
        <p:spPr/>
        <p:txBody>
          <a:bodyPr/>
          <a:lstStyle/>
          <a:p>
            <a:fld id="{5398838B-E6B0-4612-8CC8-89B714BB8250}" type="slidenum">
              <a:rPr lang="fr-FR" smtClean="0"/>
              <a:pPr/>
              <a:t>9</a:t>
            </a:fld>
            <a:endParaRPr lang="fr-FR"/>
          </a:p>
        </p:txBody>
      </p:sp>
    </p:spTree>
    <p:extLst>
      <p:ext uri="{BB962C8B-B14F-4D97-AF65-F5344CB8AC3E}">
        <p14:creationId xmlns:p14="http://schemas.microsoft.com/office/powerpoint/2010/main" val="17013982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BAAC1C-04F5-41DF-BC50-14E794EBCA53}" type="slidenum">
              <a:rPr lang="fr-FR" smtClean="0"/>
              <a:pPr/>
              <a:t>‹N°›</a:t>
            </a:fld>
            <a:endParaRPr lang="fr-FR" dirty="0"/>
          </a:p>
        </p:txBody>
      </p:sp>
      <p:sp>
        <p:nvSpPr>
          <p:cNvPr id="19" name="Espace réservé de la date 6"/>
          <p:cNvSpPr txBox="1">
            <a:spLocks/>
          </p:cNvSpPr>
          <p:nvPr userDrawn="1"/>
        </p:nvSpPr>
        <p:spPr>
          <a:xfrm>
            <a:off x="179512" y="6525344"/>
            <a:ext cx="1440160" cy="332656"/>
          </a:xfrm>
          <a:prstGeom prst="rect">
            <a:avLst/>
          </a:prstGeom>
        </p:spPr>
        <p:txBody>
          <a:bodyPr rtlCol="0"/>
          <a:lstStyle>
            <a:lvl1pPr algn="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CC112E0D-D00A-44E2-B44C-74627B5E19D9}" type="datetimeFigureOut">
              <a:rPr kumimoji="0" lang="fr-FR" sz="1400" b="0" i="0" u="none" strike="noStrike" kern="1200" cap="none" spc="0" normalizeH="0" baseline="0" noProof="0" smtClean="0">
                <a:ln>
                  <a:noFill/>
                </a:ln>
                <a:solidFill>
                  <a:schemeClr val="bg1">
                    <a:lumMod val="50000"/>
                  </a:schemeClr>
                </a:solidFill>
                <a:effectLst/>
                <a:uLnTx/>
                <a:uFillTx/>
                <a:latin typeface="Helvetica"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09/04/2019</a:t>
            </a:fld>
            <a:endParaRPr kumimoji="0" lang="fr-FR" sz="1400" b="0" i="0" u="none" strike="noStrike" kern="1200" cap="none" spc="0" normalizeH="0" baseline="0" noProof="0" dirty="0">
              <a:ln>
                <a:noFill/>
              </a:ln>
              <a:solidFill>
                <a:schemeClr val="bg1">
                  <a:lumMod val="50000"/>
                </a:schemeClr>
              </a:solidFill>
              <a:effectLst/>
              <a:uLnTx/>
              <a:uFillTx/>
              <a:latin typeface="Helvetica" pitchFamily="34" charset="0"/>
              <a:ea typeface="+mn-ea"/>
              <a:cs typeface="+mn-cs"/>
            </a:endParaRPr>
          </a:p>
        </p:txBody>
      </p:sp>
      <p:sp>
        <p:nvSpPr>
          <p:cNvPr id="22" name="Espace réservé du pied de page 9"/>
          <p:cNvSpPr txBox="1">
            <a:spLocks/>
          </p:cNvSpPr>
          <p:nvPr userDrawn="1"/>
        </p:nvSpPr>
        <p:spPr>
          <a:xfrm>
            <a:off x="1475656" y="6492240"/>
            <a:ext cx="4245301" cy="365760"/>
          </a:xfrm>
          <a:prstGeom prst="rect">
            <a:avLst/>
          </a:prstGeo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rgbClr val="575F6D"/>
                </a:solidFill>
                <a:effectLst/>
                <a:uLnTx/>
                <a:uFillTx/>
                <a:latin typeface="Helvetica"/>
                <a:ea typeface="+mn-ea"/>
                <a:cs typeface="+mn-cs"/>
              </a:rPr>
              <a:t>Gestion Relationnelle du Stress © 2019 </a:t>
            </a:r>
            <a:r>
              <a:rPr kumimoji="0" lang="fr-FR" sz="1400" b="0" i="0" u="none" strike="noStrike" kern="1200" cap="none" spc="0" normalizeH="0" baseline="0" noProof="0" dirty="0" err="1" smtClean="0">
                <a:ln>
                  <a:noFill/>
                </a:ln>
                <a:solidFill>
                  <a:srgbClr val="575F6D"/>
                </a:solidFill>
                <a:effectLst/>
                <a:uLnTx/>
                <a:uFillTx/>
                <a:latin typeface="Helvetica"/>
                <a:ea typeface="+mn-ea"/>
                <a:cs typeface="+mn-cs"/>
              </a:rPr>
              <a:t>Visiapy</a:t>
            </a:r>
            <a:endParaRPr kumimoji="0" lang="fr-FR" sz="1400" b="0" i="0" u="none" strike="noStrike" kern="1200" cap="none" spc="0" normalizeH="0" baseline="0" noProof="0" dirty="0">
              <a:ln>
                <a:noFill/>
              </a:ln>
              <a:solidFill>
                <a:schemeClr val="tx1"/>
              </a:solidFill>
              <a:effectLst/>
              <a:uLnTx/>
              <a:uFillTx/>
              <a:latin typeface="+mn-lt"/>
              <a:ea typeface="+mn-ea"/>
              <a:cs typeface="+mn-cs"/>
            </a:endParaRPr>
          </a:p>
        </p:txBody>
      </p:sp>
      <p:pic>
        <p:nvPicPr>
          <p:cNvPr id="23" name="Image 2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31472" y="6094598"/>
            <a:ext cx="1556274" cy="652489"/>
          </a:xfrm>
          <a:prstGeom prst="rect">
            <a:avLst/>
          </a:prstGeom>
        </p:spPr>
      </p:pic>
    </p:spTree>
    <p:extLst>
      <p:ext uri="{BB962C8B-B14F-4D97-AF65-F5344CB8AC3E}">
        <p14:creationId xmlns:p14="http://schemas.microsoft.com/office/powerpoint/2010/main" val="34764356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45050457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11413178"/>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752874520"/>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1958500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827773411"/>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0DDF080-5E8C-48AD-84E5-6C08B304C14E}" type="datetimeFigureOut">
              <a:rPr lang="en-US" smtClean="0"/>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333891-D5E7-4C7B-BF1D-E855E53CB5A8}" type="slidenum">
              <a:rPr lang="en-US" smtClean="0"/>
              <a:t>‹N°›</a:t>
            </a:fld>
            <a:endParaRPr lang="en-US" dirty="0"/>
          </a:p>
        </p:txBody>
      </p:sp>
    </p:spTree>
    <p:extLst>
      <p:ext uri="{BB962C8B-B14F-4D97-AF65-F5344CB8AC3E}">
        <p14:creationId xmlns:p14="http://schemas.microsoft.com/office/powerpoint/2010/main" val="34733476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818087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0DDF080-5E8C-48AD-84E5-6C08B304C14E}" type="datetimeFigureOut">
              <a:rPr lang="en-US" smtClean="0"/>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333891-D5E7-4C7B-BF1D-E855E53CB5A8}" type="slidenum">
              <a:rPr lang="en-US" smtClean="0"/>
              <a:t>‹N°›</a:t>
            </a:fld>
            <a:endParaRPr lang="en-US" dirty="0"/>
          </a:p>
        </p:txBody>
      </p:sp>
    </p:spTree>
    <p:extLst>
      <p:ext uri="{BB962C8B-B14F-4D97-AF65-F5344CB8AC3E}">
        <p14:creationId xmlns:p14="http://schemas.microsoft.com/office/powerpoint/2010/main" val="1589243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smtClean="0"/>
              <a:pPr/>
              <a:t>4/9/2019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489EB96-245F-4056-876B-3A52E70395FE}" type="slidenum">
              <a:rPr lang="fr-FR" smtClean="0"/>
              <a:pPr/>
              <a:t>‹N°›</a:t>
            </a:fld>
            <a:endParaRPr lang="fr-FR" dirty="0"/>
          </a:p>
        </p:txBody>
      </p:sp>
    </p:spTree>
    <p:extLst>
      <p:ext uri="{BB962C8B-B14F-4D97-AF65-F5344CB8AC3E}">
        <p14:creationId xmlns:p14="http://schemas.microsoft.com/office/powerpoint/2010/main" val="4276161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410350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221603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106364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72376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0DDF080-5E8C-48AD-84E5-6C08B304C14E}" type="datetimeFigureOut">
              <a:rPr lang="en-US" smtClean="0"/>
              <a:t>4/9/2019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333891-D5E7-4C7B-BF1D-E855E53CB5A8}" type="slidenum">
              <a:rPr lang="en-US" smtClean="0"/>
              <a:t>‹N°›</a:t>
            </a:fld>
            <a:endParaRPr lang="en-US" dirty="0"/>
          </a:p>
        </p:txBody>
      </p:sp>
    </p:spTree>
    <p:extLst>
      <p:ext uri="{BB962C8B-B14F-4D97-AF65-F5344CB8AC3E}">
        <p14:creationId xmlns:p14="http://schemas.microsoft.com/office/powerpoint/2010/main" val="28394081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endParaRPr lang="fr-FR"/>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87702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5405258" y="6041363"/>
            <a:ext cx="72849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4/9/2019</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‹N°›</a:t>
            </a:fld>
            <a:endParaRPr lang="en-US" dirty="0"/>
          </a:p>
        </p:txBody>
      </p:sp>
      <p:sp>
        <p:nvSpPr>
          <p:cNvPr id="18" name="Espace réservé de la date 6"/>
          <p:cNvSpPr txBox="1">
            <a:spLocks/>
          </p:cNvSpPr>
          <p:nvPr userDrawn="1"/>
        </p:nvSpPr>
        <p:spPr>
          <a:xfrm>
            <a:off x="179512" y="6525344"/>
            <a:ext cx="1440160" cy="332656"/>
          </a:xfrm>
          <a:prstGeom prst="rect">
            <a:avLst/>
          </a:prstGeom>
        </p:spPr>
        <p:txBody>
          <a:bodyPr rtlCol="0"/>
          <a:lstStyle>
            <a:lvl1pPr algn="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chemeClr val="bg1">
                    <a:lumMod val="50000"/>
                  </a:schemeClr>
                </a:solidFill>
                <a:effectLst/>
                <a:uLnTx/>
                <a:uFillTx/>
                <a:latin typeface="Helvetica" pitchFamily="34" charset="0"/>
                <a:ea typeface="+mn-ea"/>
                <a:cs typeface="+mn-cs"/>
              </a:rPr>
              <a:t> </a:t>
            </a:r>
            <a:fld id="{CC112E0D-D00A-44E2-B44C-74627B5E19D9}" type="datetimeFigureOut">
              <a:rPr kumimoji="0" lang="fr-FR" sz="1400" b="0" i="0" u="none" strike="noStrike" kern="1200" cap="none" spc="0" normalizeH="0" baseline="0" noProof="0" smtClean="0">
                <a:ln>
                  <a:noFill/>
                </a:ln>
                <a:solidFill>
                  <a:schemeClr val="bg1">
                    <a:lumMod val="50000"/>
                  </a:schemeClr>
                </a:solidFill>
                <a:effectLst/>
                <a:uLnTx/>
                <a:uFillTx/>
                <a:latin typeface="Helvetica"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09/04/2019</a:t>
            </a:fld>
            <a:endParaRPr kumimoji="0" lang="fr-FR" sz="1400" b="0" i="0" u="none" strike="noStrike" kern="1200" cap="none" spc="0" normalizeH="0" baseline="0" noProof="0" dirty="0">
              <a:ln>
                <a:noFill/>
              </a:ln>
              <a:solidFill>
                <a:schemeClr val="bg1">
                  <a:lumMod val="50000"/>
                </a:schemeClr>
              </a:solidFill>
              <a:effectLst/>
              <a:uLnTx/>
              <a:uFillTx/>
              <a:latin typeface="Helvetica" pitchFamily="34" charset="0"/>
              <a:ea typeface="+mn-ea"/>
              <a:cs typeface="+mn-cs"/>
            </a:endParaRPr>
          </a:p>
        </p:txBody>
      </p:sp>
      <p:sp>
        <p:nvSpPr>
          <p:cNvPr id="19" name="Espace réservé du pied de page 9"/>
          <p:cNvSpPr txBox="1">
            <a:spLocks/>
          </p:cNvSpPr>
          <p:nvPr userDrawn="1"/>
        </p:nvSpPr>
        <p:spPr>
          <a:xfrm>
            <a:off x="1475656" y="6492240"/>
            <a:ext cx="4245301" cy="365760"/>
          </a:xfrm>
          <a:prstGeom prst="rect">
            <a:avLst/>
          </a:prstGeom>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r-FR" sz="1400" b="0" i="0" u="none" strike="noStrike" kern="1200" cap="none" spc="0" normalizeH="0" baseline="0" noProof="0" dirty="0" smtClean="0">
                <a:ln>
                  <a:noFill/>
                </a:ln>
                <a:solidFill>
                  <a:srgbClr val="575F6D"/>
                </a:solidFill>
                <a:effectLst/>
                <a:uLnTx/>
                <a:uFillTx/>
                <a:latin typeface="Helvetica"/>
                <a:ea typeface="+mn-ea"/>
                <a:cs typeface="+mn-cs"/>
              </a:rPr>
              <a:t>Gestion Relationnelle du Stress © 2019 </a:t>
            </a:r>
            <a:r>
              <a:rPr kumimoji="0" lang="fr-FR" sz="1400" b="0" i="0" u="none" strike="noStrike" kern="1200" cap="none" spc="0" normalizeH="0" baseline="0" noProof="0" dirty="0" err="1" smtClean="0">
                <a:ln>
                  <a:noFill/>
                </a:ln>
                <a:solidFill>
                  <a:srgbClr val="575F6D"/>
                </a:solidFill>
                <a:effectLst/>
                <a:uLnTx/>
                <a:uFillTx/>
                <a:latin typeface="Helvetica"/>
                <a:ea typeface="+mn-ea"/>
                <a:cs typeface="+mn-cs"/>
              </a:rPr>
              <a:t>Visiapy</a:t>
            </a:r>
            <a:endParaRPr kumimoji="0" lang="fr-FR" sz="1400" b="0" i="0" u="none" strike="noStrike" kern="1200" cap="none" spc="0" normalizeH="0" baseline="0" noProof="0" dirty="0">
              <a:ln>
                <a:noFill/>
              </a:ln>
              <a:solidFill>
                <a:schemeClr val="tx1"/>
              </a:solidFill>
              <a:effectLst/>
              <a:uLnTx/>
              <a:uFillTx/>
              <a:latin typeface="+mn-lt"/>
              <a:ea typeface="+mn-ea"/>
              <a:cs typeface="+mn-cs"/>
            </a:endParaRPr>
          </a:p>
        </p:txBody>
      </p:sp>
      <p:sp>
        <p:nvSpPr>
          <p:cNvPr id="21" name="ZoneTexte 20"/>
          <p:cNvSpPr txBox="1"/>
          <p:nvPr userDrawn="1"/>
        </p:nvSpPr>
        <p:spPr>
          <a:xfrm>
            <a:off x="8100392" y="5795972"/>
            <a:ext cx="648072" cy="369332"/>
          </a:xfrm>
          <a:prstGeom prst="rect">
            <a:avLst/>
          </a:prstGeom>
          <a:noFill/>
        </p:spPr>
        <p:txBody>
          <a:bodyPr wrap="square" rtlCol="0">
            <a:spAutoFit/>
          </a:bodyPr>
          <a:lstStyle/>
          <a:p>
            <a:pPr algn="ctr"/>
            <a:fld id="{47B12A26-9083-4654-9DBA-EE6D71C88649}" type="slidenum">
              <a:rPr lang="fr-FR" b="1" smtClean="0">
                <a:ln>
                  <a:noFill/>
                </a:ln>
                <a:solidFill>
                  <a:schemeClr val="bg1"/>
                </a:solidFill>
              </a:rPr>
              <a:pPr algn="ctr"/>
              <a:t>‹N°›</a:t>
            </a:fld>
            <a:endParaRPr lang="fr-FR" b="1" dirty="0">
              <a:ln>
                <a:noFill/>
              </a:ln>
              <a:solidFill>
                <a:schemeClr val="bg1"/>
              </a:solidFill>
            </a:endParaRPr>
          </a:p>
        </p:txBody>
      </p:sp>
      <p:pic>
        <p:nvPicPr>
          <p:cNvPr id="22" name="Image 21"/>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7331472" y="6094598"/>
            <a:ext cx="1556274" cy="652489"/>
          </a:xfrm>
          <a:prstGeom prst="rect">
            <a:avLst/>
          </a:prstGeom>
        </p:spPr>
      </p:pic>
    </p:spTree>
    <p:extLst>
      <p:ext uri="{BB962C8B-B14F-4D97-AF65-F5344CB8AC3E}">
        <p14:creationId xmlns:p14="http://schemas.microsoft.com/office/powerpoint/2010/main" val="765236620"/>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971600" y="3789040"/>
            <a:ext cx="6044178" cy="1584176"/>
          </a:xfrm>
        </p:spPr>
        <p:txBody>
          <a:bodyPr/>
          <a:lstStyle/>
          <a:p>
            <a:pPr algn="ctr"/>
            <a:r>
              <a:rPr lang="fr-FR" sz="3200" b="1" dirty="0" smtClean="0">
                <a:solidFill>
                  <a:schemeClr val="tx1"/>
                </a:solidFill>
              </a:rPr>
              <a:t>RALLYE</a:t>
            </a:r>
            <a:br>
              <a:rPr lang="fr-FR" sz="3200" b="1" dirty="0" smtClean="0">
                <a:solidFill>
                  <a:schemeClr val="tx1"/>
                </a:solidFill>
              </a:rPr>
            </a:br>
            <a:r>
              <a:rPr lang="fr-FR" sz="3600" b="1" dirty="0" smtClean="0">
                <a:solidFill>
                  <a:srgbClr val="FF0000"/>
                </a:solidFill>
              </a:rPr>
              <a:t>EMPLOI</a:t>
            </a:r>
            <a:r>
              <a:rPr lang="fr-FR" sz="2800" b="1" dirty="0" smtClean="0">
                <a:solidFill>
                  <a:schemeClr val="tx1"/>
                </a:solidFill>
              </a:rPr>
              <a:t/>
            </a:r>
            <a:br>
              <a:rPr lang="fr-FR" sz="2800" b="1" dirty="0" smtClean="0">
                <a:solidFill>
                  <a:schemeClr val="tx1"/>
                </a:solidFill>
              </a:rPr>
            </a:br>
            <a:r>
              <a:rPr lang="fr-FR" sz="3200" b="1" dirty="0" smtClean="0">
                <a:solidFill>
                  <a:schemeClr val="tx1"/>
                </a:solidFill>
              </a:rPr>
              <a:t>VAL D’EUROPE</a:t>
            </a:r>
          </a:p>
        </p:txBody>
      </p:sp>
      <p:sp>
        <p:nvSpPr>
          <p:cNvPr id="3" name="Sous-titre 2"/>
          <p:cNvSpPr>
            <a:spLocks noGrp="1"/>
          </p:cNvSpPr>
          <p:nvPr>
            <p:ph type="subTitle" idx="1"/>
          </p:nvPr>
        </p:nvSpPr>
        <p:spPr>
          <a:xfrm>
            <a:off x="827584" y="2924944"/>
            <a:ext cx="6480720" cy="640121"/>
          </a:xfrm>
        </p:spPr>
        <p:txBody>
          <a:bodyPr/>
          <a:lstStyle/>
          <a:p>
            <a:pPr algn="ctr"/>
            <a:r>
              <a:rPr lang="fr-FR" dirty="0" smtClean="0">
                <a:solidFill>
                  <a:schemeClr val="accent2">
                    <a:lumMod val="75000"/>
                  </a:schemeClr>
                </a:solidFill>
              </a:rPr>
              <a:t>Intelligence du stress pour soi et pour les autres</a:t>
            </a:r>
          </a:p>
        </p:txBody>
      </p:sp>
      <p:sp>
        <p:nvSpPr>
          <p:cNvPr id="6" name="Espace réservé du numéro de diapositive 5"/>
          <p:cNvSpPr>
            <a:spLocks noGrp="1"/>
          </p:cNvSpPr>
          <p:nvPr>
            <p:ph type="sldNum" sz="quarter" idx="12"/>
          </p:nvPr>
        </p:nvSpPr>
        <p:spPr/>
        <p:txBody>
          <a:bodyPr/>
          <a:lstStyle/>
          <a:p>
            <a:fld id="{42BAAC1C-04F5-41DF-BC50-14E794EBCA53}" type="slidenum">
              <a:rPr lang="fr-FR" smtClean="0"/>
              <a:pPr/>
              <a:t>1</a:t>
            </a:fld>
            <a:endParaRPr lang="fr-FR" dirty="0"/>
          </a:p>
        </p:txBody>
      </p:sp>
      <p:sp>
        <p:nvSpPr>
          <p:cNvPr id="4" name="ZoneTexte 3"/>
          <p:cNvSpPr txBox="1"/>
          <p:nvPr/>
        </p:nvSpPr>
        <p:spPr>
          <a:xfrm>
            <a:off x="539552" y="2196153"/>
            <a:ext cx="7056785" cy="584775"/>
          </a:xfrm>
          <a:prstGeom prst="rect">
            <a:avLst/>
          </a:prstGeom>
          <a:noFill/>
        </p:spPr>
        <p:txBody>
          <a:bodyPr wrap="square" rtlCol="0">
            <a:spAutoFit/>
          </a:bodyPr>
          <a:lstStyle/>
          <a:p>
            <a:pPr algn="ctr"/>
            <a:r>
              <a:rPr lang="fr-FR" sz="3200" b="1" dirty="0" smtClean="0">
                <a:solidFill>
                  <a:schemeClr val="accent2"/>
                </a:solidFill>
              </a:rPr>
              <a:t>Gestion du Stress et sophrologie</a:t>
            </a:r>
          </a:p>
        </p:txBody>
      </p:sp>
      <p:sp>
        <p:nvSpPr>
          <p:cNvPr id="5" name="ZoneTexte 4"/>
          <p:cNvSpPr txBox="1"/>
          <p:nvPr/>
        </p:nvSpPr>
        <p:spPr>
          <a:xfrm>
            <a:off x="2555776" y="441352"/>
            <a:ext cx="4532010" cy="646331"/>
          </a:xfrm>
          <a:prstGeom prst="rect">
            <a:avLst/>
          </a:prstGeom>
          <a:noFill/>
        </p:spPr>
        <p:txBody>
          <a:bodyPr wrap="none" rtlCol="0">
            <a:spAutoFit/>
          </a:bodyPr>
          <a:lstStyle/>
          <a:p>
            <a:r>
              <a:rPr lang="fr-FR" b="1" i="1" dirty="0">
                <a:solidFill>
                  <a:schemeClr val="tx1">
                    <a:lumMod val="50000"/>
                    <a:lumOff val="50000"/>
                  </a:schemeClr>
                </a:solidFill>
              </a:rPr>
              <a:t>"Santé et qualité de vie au travail"</a:t>
            </a:r>
            <a:endParaRPr lang="fr-FR" dirty="0">
              <a:solidFill>
                <a:schemeClr val="tx1">
                  <a:lumMod val="50000"/>
                  <a:lumOff val="50000"/>
                </a:schemeClr>
              </a:solidFill>
            </a:endParaRPr>
          </a:p>
          <a:p>
            <a:r>
              <a:rPr lang="fr-FR" b="1" i="1" dirty="0">
                <a:solidFill>
                  <a:schemeClr val="tx1">
                    <a:lumMod val="50000"/>
                    <a:lumOff val="50000"/>
                  </a:schemeClr>
                </a:solidFill>
              </a:rPr>
              <a:t>Accompagnement Individuel &amp; Collectif</a:t>
            </a:r>
            <a:endParaRPr lang="fr-FR" dirty="0">
              <a:solidFill>
                <a:schemeClr val="tx1">
                  <a:lumMod val="50000"/>
                  <a:lumOff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493912"/>
            <a:ext cx="7543800" cy="2583160"/>
          </a:xfrm>
        </p:spPr>
        <p:txBody>
          <a:bodyPr>
            <a:normAutofit/>
          </a:bodyPr>
          <a:lstStyle/>
          <a:p>
            <a:r>
              <a:rPr lang="fr-FR" sz="2400" dirty="0">
                <a:solidFill>
                  <a:schemeClr val="tx1"/>
                </a:solidFill>
              </a:rPr>
              <a:t>	</a:t>
            </a:r>
            <a:r>
              <a:rPr lang="fr-FR" sz="2400" dirty="0" smtClean="0">
                <a:solidFill>
                  <a:schemeClr val="tx1"/>
                </a:solidFill>
              </a:rPr>
              <a:t>Comment apaiser l'état de fuite</a:t>
            </a:r>
            <a:br>
              <a:rPr lang="fr-FR" sz="2400" dirty="0" smtClean="0">
                <a:solidFill>
                  <a:schemeClr val="tx1"/>
                </a:solidFill>
              </a:rPr>
            </a:br>
            <a:r>
              <a:rPr lang="fr-FR" sz="2400" dirty="0" smtClean="0">
                <a:solidFill>
                  <a:schemeClr val="tx1"/>
                </a:solidFill>
              </a:rPr>
              <a:t/>
            </a:r>
            <a:br>
              <a:rPr lang="fr-FR" sz="2400" dirty="0" smtClean="0">
                <a:solidFill>
                  <a:schemeClr val="tx1"/>
                </a:solidFill>
              </a:rPr>
            </a:br>
            <a:r>
              <a:rPr lang="fr-FR" sz="2400" dirty="0" smtClean="0">
                <a:solidFill>
                  <a:schemeClr val="tx1"/>
                </a:solidFill>
              </a:rPr>
              <a:t>	Comment apaiser l'état de lutte</a:t>
            </a:r>
            <a:br>
              <a:rPr lang="fr-FR" sz="2400" dirty="0" smtClean="0">
                <a:solidFill>
                  <a:schemeClr val="tx1"/>
                </a:solidFill>
              </a:rPr>
            </a:br>
            <a:r>
              <a:rPr lang="fr-FR" sz="2400" dirty="0" smtClean="0">
                <a:solidFill>
                  <a:schemeClr val="tx1"/>
                </a:solidFill>
              </a:rPr>
              <a:t>	</a:t>
            </a:r>
            <a:br>
              <a:rPr lang="fr-FR" sz="2400" dirty="0" smtClean="0">
                <a:solidFill>
                  <a:schemeClr val="tx1"/>
                </a:solidFill>
              </a:rPr>
            </a:br>
            <a:r>
              <a:rPr lang="fr-FR" sz="2400" dirty="0">
                <a:solidFill>
                  <a:schemeClr val="tx1"/>
                </a:solidFill>
              </a:rPr>
              <a:t>	</a:t>
            </a:r>
            <a:r>
              <a:rPr lang="fr-FR" sz="2400" dirty="0" smtClean="0">
                <a:solidFill>
                  <a:schemeClr val="tx1"/>
                </a:solidFill>
              </a:rPr>
              <a:t>Comment faire </a:t>
            </a:r>
            <a:r>
              <a:rPr lang="fr-FR" sz="2400" dirty="0">
                <a:solidFill>
                  <a:schemeClr val="tx1"/>
                </a:solidFill>
              </a:rPr>
              <a:t>face a l'état d'inhibition de l'action</a:t>
            </a:r>
          </a:p>
        </p:txBody>
      </p:sp>
      <p:sp>
        <p:nvSpPr>
          <p:cNvPr id="11" name="Titre 1"/>
          <p:cNvSpPr txBox="1">
            <a:spLocks/>
          </p:cNvSpPr>
          <p:nvPr/>
        </p:nvSpPr>
        <p:spPr>
          <a:xfrm>
            <a:off x="539552" y="476672"/>
            <a:ext cx="6912768" cy="432048"/>
          </a:xfrm>
          <a:prstGeom prst="rect">
            <a:avLst/>
          </a:prstGeom>
        </p:spPr>
        <p:txBody>
          <a:bodyPr vert="horz" lIns="91440" tIns="45720" rIns="91440" bIns="45720" rtlCol="0" anchor="t">
            <a:normAutofit fontScale="97500" lnSpcReduction="10000"/>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400" b="1" dirty="0"/>
              <a:t>Comment </a:t>
            </a:r>
            <a:r>
              <a:rPr lang="fr-FR" sz="2400" b="1" dirty="0" smtClean="0"/>
              <a:t>retrouver </a:t>
            </a:r>
            <a:r>
              <a:rPr lang="fr-FR" sz="2400" b="1" dirty="0"/>
              <a:t>une zone de </a:t>
            </a:r>
            <a:r>
              <a:rPr lang="fr-FR" sz="2400" b="1" dirty="0" smtClean="0"/>
              <a:t>liberté ? </a:t>
            </a:r>
            <a:endParaRPr lang="fr-FR"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90662"/>
            <a:ext cx="7467600" cy="1210146"/>
          </a:xfrm>
        </p:spPr>
        <p:txBody>
          <a:bodyPr>
            <a:normAutofit fontScale="90000"/>
          </a:bodyPr>
          <a:lstStyle/>
          <a:p>
            <a:r>
              <a:rPr lang="fr-FR" dirty="0" smtClean="0"/>
              <a:t>3. Auto-évaluation Diagnostiquer</a:t>
            </a:r>
            <a:br>
              <a:rPr lang="fr-FR" dirty="0" smtClean="0"/>
            </a:br>
            <a:r>
              <a:rPr lang="fr-FR" dirty="0" smtClean="0"/>
              <a:t>et gérer les différents états de stress</a:t>
            </a:r>
            <a:endParaRPr lang="fr-FR" dirty="0"/>
          </a:p>
        </p:txBody>
      </p:sp>
      <p:sp>
        <p:nvSpPr>
          <p:cNvPr id="3" name="Espace réservé du contenu 2"/>
          <p:cNvSpPr>
            <a:spLocks noGrp="1"/>
          </p:cNvSpPr>
          <p:nvPr>
            <p:ph idx="1"/>
          </p:nvPr>
        </p:nvSpPr>
        <p:spPr>
          <a:xfrm>
            <a:off x="323528" y="2276872"/>
            <a:ext cx="7920880" cy="4248472"/>
          </a:xfrm>
        </p:spPr>
        <p:txBody>
          <a:bodyPr/>
          <a:lstStyle/>
          <a:p>
            <a:r>
              <a:rPr lang="fr-FR" dirty="0" smtClean="0"/>
              <a:t>Reconnaître le ressenti de stress et quel type de stress</a:t>
            </a:r>
          </a:p>
          <a:p>
            <a:endParaRPr lang="fr-FR" dirty="0" smtClean="0"/>
          </a:p>
          <a:p>
            <a:r>
              <a:rPr lang="fr-FR" dirty="0" smtClean="0"/>
              <a:t>Identifier la source de stress : "Qu'est-ce qui est touché chez moi ?",</a:t>
            </a:r>
          </a:p>
          <a:p>
            <a:r>
              <a:rPr lang="fr-FR" dirty="0" smtClean="0"/>
              <a:t>"A quoi je réagis ?"</a:t>
            </a:r>
          </a:p>
          <a:p>
            <a:pPr>
              <a:buNone/>
            </a:pPr>
            <a:r>
              <a:rPr lang="fr-FR" dirty="0" smtClean="0">
                <a:sym typeface="Wingdings" pitchFamily="2" charset="2"/>
              </a:rPr>
              <a:t>	 Pourquoi le Mode Automatique prend la main ?</a:t>
            </a:r>
            <a:endParaRPr lang="fr-FR" dirty="0" smtClean="0"/>
          </a:p>
          <a:p>
            <a:endParaRPr lang="fr-FR" dirty="0" smtClean="0"/>
          </a:p>
          <a:p>
            <a:r>
              <a:rPr lang="fr-FR" dirty="0" smtClean="0"/>
              <a:t>Passer en Mode Mental Préfrontal</a:t>
            </a:r>
          </a:p>
          <a:p>
            <a:pPr lvl="1"/>
            <a:r>
              <a:rPr lang="fr-FR" dirty="0" smtClean="0"/>
              <a:t>C’est passer d’un mode automatique à un mode adaptatif.</a:t>
            </a:r>
          </a:p>
          <a:p>
            <a:pPr>
              <a:buNone/>
            </a:pPr>
            <a:endParaRPr lang="fr-FR" dirty="0" smtClean="0">
              <a:sym typeface="Wingdings" pitchFamily="2" charset="2"/>
            </a:endParaRPr>
          </a:p>
          <a:p>
            <a:pPr>
              <a:buNone/>
            </a:pPr>
            <a:endParaRPr lang="fr-FR" dirty="0" smtClean="0"/>
          </a:p>
          <a:p>
            <a:endParaRPr lang="fr-FR" dirty="0" smtClean="0"/>
          </a:p>
          <a:p>
            <a:endParaRPr lang="fr-FR"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4. Comment faire ?</a:t>
            </a:r>
            <a:br>
              <a:rPr lang="fr-FR" sz="3200" dirty="0" smtClean="0"/>
            </a:br>
            <a:r>
              <a:rPr lang="fr-FR" sz="3200" dirty="0" smtClean="0"/>
              <a:t>	…Par la pratique</a:t>
            </a:r>
            <a:endParaRPr lang="fr-FR" sz="3200" dirty="0"/>
          </a:p>
        </p:txBody>
      </p:sp>
      <p:sp>
        <p:nvSpPr>
          <p:cNvPr id="3" name="Espace réservé du contenu 2"/>
          <p:cNvSpPr>
            <a:spLocks noGrp="1"/>
          </p:cNvSpPr>
          <p:nvPr>
            <p:ph idx="1"/>
          </p:nvPr>
        </p:nvSpPr>
        <p:spPr/>
        <p:txBody>
          <a:bodyPr>
            <a:normAutofit/>
          </a:bodyPr>
          <a:lstStyle/>
          <a:p>
            <a:r>
              <a:rPr lang="fr-FR" dirty="0" smtClean="0"/>
              <a:t>D’un ensemble de techniques permettant de changer de mode mental et donc d'état interne.</a:t>
            </a:r>
          </a:p>
          <a:p>
            <a:r>
              <a:rPr lang="fr-FR" b="1" dirty="0" smtClean="0"/>
              <a:t>La sophrologie un exemple de technique</a:t>
            </a:r>
            <a:endParaRPr lang="fr-FR"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smtClean="0"/>
              <a:t>MERCI DE VOTRE ATTENTION</a:t>
            </a:r>
            <a:endParaRPr lang="fr-FR" sz="3200" dirty="0"/>
          </a:p>
        </p:txBody>
      </p:sp>
      <p:sp>
        <p:nvSpPr>
          <p:cNvPr id="3" name="Espace réservé du contenu 2"/>
          <p:cNvSpPr>
            <a:spLocks noGrp="1"/>
          </p:cNvSpPr>
          <p:nvPr>
            <p:ph idx="1"/>
          </p:nvPr>
        </p:nvSpPr>
        <p:spPr/>
        <p:txBody>
          <a:bodyPr>
            <a:normAutofit/>
          </a:bodyPr>
          <a:lstStyle/>
          <a:p>
            <a:r>
              <a:rPr lang="fr-FR" dirty="0"/>
              <a:t> </a:t>
            </a:r>
            <a:r>
              <a:rPr lang="fr-FR" dirty="0" smtClean="0"/>
              <a:t>Pour en savoir plus :</a:t>
            </a:r>
          </a:p>
          <a:p>
            <a:endParaRPr lang="fr-FR" dirty="0" smtClean="0"/>
          </a:p>
          <a:p>
            <a:r>
              <a:rPr lang="fr-FR" sz="3200" b="1" dirty="0" smtClean="0"/>
              <a:t>Evelyne Revellat 06 60 47 74</a:t>
            </a:r>
          </a:p>
          <a:p>
            <a:r>
              <a:rPr lang="fr-FR" sz="3200" b="1" dirty="0" smtClean="0"/>
              <a:t>Isabelle Marcy 06 42 78 18 63</a:t>
            </a:r>
          </a:p>
        </p:txBody>
      </p:sp>
    </p:spTree>
    <p:extLst>
      <p:ext uri="{BB962C8B-B14F-4D97-AF65-F5344CB8AC3E}">
        <p14:creationId xmlns:p14="http://schemas.microsoft.com/office/powerpoint/2010/main" val="36895281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16632"/>
            <a:ext cx="7467600" cy="432048"/>
          </a:xfrm>
        </p:spPr>
        <p:txBody>
          <a:bodyPr>
            <a:normAutofit fontScale="90000"/>
          </a:bodyPr>
          <a:lstStyle/>
          <a:p>
            <a:r>
              <a:rPr lang="fr-FR" sz="2200" dirty="0" smtClean="0"/>
              <a:t>Stratégies / objectifs des différents stress </a:t>
            </a:r>
            <a:r>
              <a:rPr lang="fr-FR" sz="1800" dirty="0" smtClean="0"/>
              <a:t>(Annexe)</a:t>
            </a:r>
            <a:br>
              <a:rPr lang="fr-FR" sz="1800" dirty="0" smtClean="0"/>
            </a:br>
            <a:endParaRPr lang="fr-FR" sz="1800" dirty="0"/>
          </a:p>
        </p:txBody>
      </p:sp>
      <p:pic>
        <p:nvPicPr>
          <p:cNvPr id="5122" name="Picture 2" descr="C:\Users\evelyne\Documents\KHEPRI Developpement\Clients\Pole-Emploi TUDAL\Formation 28-04 et 5-05\Strategies des etats de stress.JPG"/>
          <p:cNvPicPr>
            <a:picLocks noChangeAspect="1" noChangeArrowheads="1"/>
          </p:cNvPicPr>
          <p:nvPr/>
        </p:nvPicPr>
        <p:blipFill>
          <a:blip r:embed="rId3" cstate="print"/>
          <a:srcRect/>
          <a:stretch>
            <a:fillRect/>
          </a:stretch>
        </p:blipFill>
        <p:spPr bwMode="auto">
          <a:xfrm>
            <a:off x="467544" y="548680"/>
            <a:ext cx="6619875" cy="596265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1. Les 4 territoires cérébraux et prise de décisions</a:t>
            </a:r>
            <a:endParaRPr lang="fr-FR" dirty="0"/>
          </a:p>
        </p:txBody>
      </p:sp>
      <p:sp>
        <p:nvSpPr>
          <p:cNvPr id="3" name="Espace réservé du contenu 2"/>
          <p:cNvSpPr>
            <a:spLocks noGrp="1"/>
          </p:cNvSpPr>
          <p:nvPr>
            <p:ph idx="1"/>
          </p:nvPr>
        </p:nvSpPr>
        <p:spPr/>
        <p:txBody>
          <a:bodyPr>
            <a:normAutofit/>
          </a:bodyPr>
          <a:lstStyle/>
          <a:p>
            <a:r>
              <a:rPr lang="fr-FR" sz="1600" b="1" dirty="0" smtClean="0"/>
              <a:t>Approche neurocognitive et comportementale</a:t>
            </a:r>
          </a:p>
          <a:p>
            <a:pPr>
              <a:buNone/>
            </a:pPr>
            <a:r>
              <a:rPr lang="fr-FR" sz="1600" b="1" dirty="0" smtClean="0">
                <a:sym typeface="Wingdings" pitchFamily="2" charset="2"/>
              </a:rPr>
              <a:t>	</a:t>
            </a:r>
            <a:r>
              <a:rPr lang="fr-FR" sz="1600" b="1" dirty="0" smtClean="0">
                <a:solidFill>
                  <a:schemeClr val="accent1">
                    <a:lumMod val="75000"/>
                  </a:schemeClr>
                </a:solidFill>
                <a:sym typeface="Wingdings" pitchFamily="2" charset="2"/>
              </a:rPr>
              <a:t> Faire les liens entre nos états internes et les zones de notre cerveau qui s'activent.</a:t>
            </a:r>
          </a:p>
          <a:p>
            <a:endParaRPr lang="fr-FR" sz="1600" b="1" dirty="0" smtClean="0">
              <a:sym typeface="Wingdings" pitchFamily="2" charset="2"/>
            </a:endParaRPr>
          </a:p>
          <a:p>
            <a:r>
              <a:rPr lang="fr-FR" sz="1600" b="1" dirty="0" smtClean="0"/>
              <a:t>QU'EST-CE QUE LE STRESS ?</a:t>
            </a:r>
            <a:endParaRPr lang="fr-FR" sz="1600" dirty="0" smtClean="0"/>
          </a:p>
          <a:p>
            <a:pPr>
              <a:buNone/>
            </a:pPr>
            <a:r>
              <a:rPr lang="fr-FR" sz="1600" b="1" dirty="0" smtClean="0">
                <a:sym typeface="Wingdings" pitchFamily="2" charset="2"/>
              </a:rPr>
              <a:t>	</a:t>
            </a:r>
            <a:r>
              <a:rPr lang="fr-FR" sz="1600" b="1" dirty="0" smtClean="0">
                <a:solidFill>
                  <a:schemeClr val="accent1">
                    <a:lumMod val="75000"/>
                  </a:schemeClr>
                </a:solidFill>
                <a:sym typeface="Wingdings" pitchFamily="2" charset="2"/>
              </a:rPr>
              <a:t> Un indicateur dysfonctionnement : Le stress est au mental ce que la douleur et au physique. </a:t>
            </a:r>
            <a:endParaRPr lang="fr-FR" sz="1600" b="1" dirty="0" smtClean="0">
              <a:sym typeface="Wingdings" pitchFamily="2" charset="2"/>
            </a:endParaRPr>
          </a:p>
          <a:p>
            <a:endParaRPr lang="fr-FR" sz="1600" b="1" dirty="0" smtClean="0">
              <a:solidFill>
                <a:schemeClr val="accent1">
                  <a:lumMod val="75000"/>
                </a:schemeClr>
              </a:solidFill>
              <a:sym typeface="Wingdings" pitchFamily="2" charset="2"/>
            </a:endParaRPr>
          </a:p>
          <a:p>
            <a:r>
              <a:rPr lang="fr-FR" sz="1600" b="1" dirty="0" smtClean="0"/>
              <a:t>Le bon stress n'existe pas :</a:t>
            </a:r>
            <a:endParaRPr lang="fr-FR" sz="1600" dirty="0" smtClean="0"/>
          </a:p>
          <a:p>
            <a:pPr>
              <a:buNone/>
            </a:pPr>
            <a:r>
              <a:rPr lang="fr-FR" sz="1600" b="1" dirty="0" smtClean="0"/>
              <a:t>	Dès l'instant qu'il y a un stress </a:t>
            </a:r>
            <a:r>
              <a:rPr lang="fr-FR" sz="1600" b="1" dirty="0" smtClean="0">
                <a:sym typeface="Wingdings"/>
              </a:rPr>
              <a:t></a:t>
            </a:r>
            <a:r>
              <a:rPr lang="fr-FR" sz="1600" b="1" dirty="0" smtClean="0"/>
              <a:t> il y a une incohérence quelque part.</a:t>
            </a:r>
            <a:endParaRPr lang="fr-FR" sz="1600" b="1" dirty="0" smtClean="0">
              <a:solidFill>
                <a:schemeClr val="accent1">
                  <a:lumMod val="75000"/>
                </a:schemeClr>
              </a:solidFill>
              <a:sym typeface="Wingdings" pitchFamily="2" charset="2"/>
            </a:endParaRPr>
          </a:p>
          <a:p>
            <a:endParaRPr lang="fr-FR" b="1" dirty="0" smtClean="0"/>
          </a:p>
          <a:p>
            <a:endParaRPr lang="fr-FR"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599" y="609600"/>
            <a:ext cx="6347713" cy="587152"/>
          </a:xfrm>
        </p:spPr>
        <p:txBody>
          <a:bodyPr>
            <a:normAutofit/>
          </a:bodyPr>
          <a:lstStyle/>
          <a:p>
            <a:r>
              <a:rPr lang="fr-FR" sz="3200" dirty="0" smtClean="0"/>
              <a:t>Déroulement de l’atelier</a:t>
            </a:r>
            <a:endParaRPr lang="fr-FR" sz="3200" dirty="0"/>
          </a:p>
        </p:txBody>
      </p:sp>
      <p:sp>
        <p:nvSpPr>
          <p:cNvPr id="3" name="Espace réservé du contenu 2"/>
          <p:cNvSpPr>
            <a:spLocks noGrp="1"/>
          </p:cNvSpPr>
          <p:nvPr>
            <p:ph idx="1"/>
          </p:nvPr>
        </p:nvSpPr>
        <p:spPr>
          <a:xfrm>
            <a:off x="609599" y="1340768"/>
            <a:ext cx="6347714" cy="4752528"/>
          </a:xfrm>
        </p:spPr>
        <p:txBody>
          <a:bodyPr>
            <a:normAutofit fontScale="77500" lnSpcReduction="20000"/>
          </a:bodyPr>
          <a:lstStyle/>
          <a:p>
            <a:pPr>
              <a:buNone/>
            </a:pPr>
            <a:r>
              <a:rPr lang="fr-FR" sz="2400" b="1" i="1" dirty="0" smtClean="0">
                <a:solidFill>
                  <a:schemeClr val="accent2"/>
                </a:solidFill>
              </a:rPr>
              <a:t>De la théorie...</a:t>
            </a:r>
            <a:endParaRPr lang="fr-FR" sz="2100" b="1" i="1" dirty="0" smtClean="0">
              <a:solidFill>
                <a:schemeClr val="accent2"/>
              </a:solidFill>
            </a:endParaRPr>
          </a:p>
          <a:p>
            <a:pPr>
              <a:buNone/>
            </a:pPr>
            <a:r>
              <a:rPr lang="fr-FR" dirty="0" smtClean="0"/>
              <a:t>	</a:t>
            </a:r>
            <a:r>
              <a:rPr lang="fr-FR" sz="1900" dirty="0" smtClean="0"/>
              <a:t>1. Les 4 territoires cérébraux et prise de décisions</a:t>
            </a:r>
          </a:p>
          <a:p>
            <a:pPr lvl="1">
              <a:buFont typeface="Wingdings" panose="05000000000000000000" pitchFamily="2" charset="2"/>
              <a:buChar char="Ø"/>
            </a:pPr>
            <a:r>
              <a:rPr lang="fr-FR" sz="1900" dirty="0" smtClean="0"/>
              <a:t>Qu'est-ce que le stress ? Son origine</a:t>
            </a:r>
          </a:p>
          <a:p>
            <a:pPr>
              <a:buNone/>
            </a:pPr>
            <a:endParaRPr lang="fr-FR" sz="1900" dirty="0" smtClean="0"/>
          </a:p>
          <a:p>
            <a:pPr marL="274320" lvl="1">
              <a:spcBef>
                <a:spcPts val="600"/>
              </a:spcBef>
              <a:buSzPct val="70000"/>
              <a:buNone/>
            </a:pPr>
            <a:r>
              <a:rPr lang="fr-FR" sz="1900" dirty="0" smtClean="0"/>
              <a:t>	2. L'intelligence du stress</a:t>
            </a:r>
          </a:p>
          <a:p>
            <a:pPr marL="662940" lvl="2" indent="-342900">
              <a:spcBef>
                <a:spcPts val="600"/>
              </a:spcBef>
              <a:buSzPct val="70000"/>
              <a:buFont typeface="Wingdings" panose="05000000000000000000" pitchFamily="2" charset="2"/>
              <a:buChar char="Ø"/>
            </a:pPr>
            <a:r>
              <a:rPr lang="fr-FR" sz="1900" dirty="0" smtClean="0"/>
              <a:t>Différents types de stress</a:t>
            </a:r>
          </a:p>
          <a:p>
            <a:pPr marL="662940" lvl="2" indent="-342900">
              <a:spcBef>
                <a:spcPts val="600"/>
              </a:spcBef>
              <a:buSzPct val="70000"/>
              <a:buFont typeface="Wingdings" panose="05000000000000000000" pitchFamily="2" charset="2"/>
              <a:buChar char="Ø"/>
            </a:pPr>
            <a:r>
              <a:rPr lang="fr-FR" sz="1900" dirty="0" smtClean="0"/>
              <a:t>Triangle pensées – émotions – comportements</a:t>
            </a:r>
          </a:p>
          <a:p>
            <a:pPr marL="662940" lvl="2" indent="-342900">
              <a:spcBef>
                <a:spcPts val="600"/>
              </a:spcBef>
              <a:buSzPct val="70000"/>
              <a:buFont typeface="Wingdings" panose="05000000000000000000" pitchFamily="2" charset="2"/>
              <a:buChar char="Ø"/>
            </a:pPr>
            <a:r>
              <a:rPr lang="fr-FR" sz="1900" dirty="0" smtClean="0"/>
              <a:t> Mécanisme du stress</a:t>
            </a:r>
          </a:p>
          <a:p>
            <a:pPr marL="548640" lvl="2">
              <a:spcBef>
                <a:spcPts val="600"/>
              </a:spcBef>
              <a:buSzPct val="70000"/>
            </a:pPr>
            <a:endParaRPr lang="fr-FR" sz="1900" dirty="0" smtClean="0"/>
          </a:p>
          <a:p>
            <a:pPr marL="548640" lvl="2">
              <a:spcBef>
                <a:spcPts val="600"/>
              </a:spcBef>
              <a:buSzPct val="70000"/>
              <a:buNone/>
            </a:pPr>
            <a:r>
              <a:rPr lang="fr-FR" sz="1900" dirty="0" smtClean="0"/>
              <a:t>3. Auto-évaluation du stress (cf. Questionnaire)</a:t>
            </a:r>
          </a:p>
          <a:p>
            <a:pPr marL="662940" lvl="2" indent="-342900">
              <a:spcBef>
                <a:spcPts val="600"/>
              </a:spcBef>
              <a:buSzPct val="70000"/>
              <a:buFont typeface="Wingdings" panose="05000000000000000000" pitchFamily="2" charset="2"/>
              <a:buChar char="Ø"/>
            </a:pPr>
            <a:r>
              <a:rPr lang="fr-FR" sz="1900" dirty="0" smtClean="0"/>
              <a:t>Les modes mentaux</a:t>
            </a:r>
          </a:p>
          <a:p>
            <a:pPr marL="662940" lvl="2" indent="-342900">
              <a:spcBef>
                <a:spcPts val="600"/>
              </a:spcBef>
              <a:buSzPct val="70000"/>
              <a:buFont typeface="Wingdings" panose="05000000000000000000" pitchFamily="2" charset="2"/>
              <a:buChar char="Ø"/>
            </a:pPr>
            <a:r>
              <a:rPr lang="fr-FR" sz="1900" dirty="0" smtClean="0"/>
              <a:t>Les pensées « anti-intelligence »</a:t>
            </a:r>
          </a:p>
          <a:p>
            <a:pPr marL="662940" lvl="2" indent="-342900">
              <a:spcBef>
                <a:spcPts val="600"/>
              </a:spcBef>
              <a:buSzPct val="70000"/>
              <a:buFont typeface="Wingdings" panose="05000000000000000000" pitchFamily="2" charset="2"/>
              <a:buChar char="Ø"/>
            </a:pPr>
            <a:endParaRPr lang="fr-FR" sz="1900" dirty="0"/>
          </a:p>
          <a:p>
            <a:pPr>
              <a:buNone/>
            </a:pPr>
            <a:r>
              <a:rPr lang="fr-FR" sz="2400" b="1" i="1" dirty="0">
                <a:solidFill>
                  <a:schemeClr val="accent2"/>
                </a:solidFill>
              </a:rPr>
              <a:t>A la pratique</a:t>
            </a:r>
            <a:r>
              <a:rPr lang="fr-FR" sz="2400" b="1" i="1" dirty="0" smtClean="0">
                <a:solidFill>
                  <a:schemeClr val="accent2"/>
                </a:solidFill>
              </a:rPr>
              <a:t>...</a:t>
            </a:r>
            <a:endParaRPr lang="fr-FR" sz="2400" b="1" dirty="0"/>
          </a:p>
          <a:p>
            <a:pPr>
              <a:buNone/>
            </a:pPr>
            <a:r>
              <a:rPr lang="fr-FR" sz="1900" dirty="0" smtClean="0"/>
              <a:t>	4</a:t>
            </a:r>
            <a:r>
              <a:rPr lang="fr-FR" sz="1900" dirty="0"/>
              <a:t>. Vivre une séance de sophrologie</a:t>
            </a:r>
          </a:p>
          <a:p>
            <a:pPr lvl="1">
              <a:buFont typeface="Wingdings" panose="05000000000000000000" pitchFamily="2" charset="2"/>
              <a:buChar char="Ø"/>
            </a:pPr>
            <a:r>
              <a:rPr lang="fr-FR" sz="1900" dirty="0"/>
              <a:t>Reconnaître, s'adapter et apaiser</a:t>
            </a:r>
          </a:p>
          <a:p>
            <a:pPr marL="662940" lvl="2" indent="-342900">
              <a:spcBef>
                <a:spcPts val="600"/>
              </a:spcBef>
              <a:buSzPct val="70000"/>
              <a:buFont typeface="Wingdings" panose="05000000000000000000" pitchFamily="2" charset="2"/>
              <a:buChar char="Ø"/>
            </a:pPr>
            <a:endParaRPr lang="fr-FR" sz="1900" dirty="0" smtClean="0"/>
          </a:p>
          <a:p>
            <a:pPr marL="548640" lvl="2">
              <a:spcBef>
                <a:spcPts val="600"/>
              </a:spcBef>
              <a:buSzPct val="70000"/>
              <a:buNone/>
            </a:pPr>
            <a:endParaRPr lang="fr-FR" sz="2400" dirty="0" smtClean="0"/>
          </a:p>
          <a:p>
            <a:pPr marL="548640" lvl="2">
              <a:spcBef>
                <a:spcPts val="600"/>
              </a:spcBef>
              <a:buSzPct val="70000"/>
              <a:buNone/>
            </a:pPr>
            <a:endParaRPr lang="fr-FR" sz="2400" dirty="0" smtClean="0"/>
          </a:p>
          <a:p>
            <a:pPr lvl="1">
              <a:buNone/>
            </a:pPr>
            <a:endParaRPr lang="fr-FR" dirty="0" smtClean="0"/>
          </a:p>
          <a:p>
            <a:pPr lvl="1">
              <a:buNone/>
            </a:pPr>
            <a:endParaRPr lang="fr-FR"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850106"/>
          </a:xfrm>
        </p:spPr>
        <p:txBody>
          <a:bodyPr>
            <a:normAutofit fontScale="90000"/>
          </a:bodyPr>
          <a:lstStyle/>
          <a:p>
            <a:r>
              <a:rPr lang="fr-FR" dirty="0" smtClean="0"/>
              <a:t>1. Les 4 territoires : modes de fonctionnement du cerveau</a:t>
            </a:r>
            <a:endParaRPr lang="fr-FR" dirty="0"/>
          </a:p>
        </p:txBody>
      </p:sp>
      <p:sp>
        <p:nvSpPr>
          <p:cNvPr id="15" name="Forme libre 14"/>
          <p:cNvSpPr/>
          <p:nvPr/>
        </p:nvSpPr>
        <p:spPr>
          <a:xfrm>
            <a:off x="2248199" y="1700808"/>
            <a:ext cx="3691953" cy="4058547"/>
          </a:xfrm>
          <a:custGeom>
            <a:avLst/>
            <a:gdLst>
              <a:gd name="connsiteX0" fmla="*/ 2015101 w 4389811"/>
              <a:gd name="connsiteY0" fmla="*/ 4872250 h 5172501"/>
              <a:gd name="connsiteX1" fmla="*/ 2001453 w 4389811"/>
              <a:gd name="connsiteY1" fmla="*/ 4913194 h 5172501"/>
              <a:gd name="connsiteX2" fmla="*/ 1905919 w 4389811"/>
              <a:gd name="connsiteY2" fmla="*/ 4954137 h 5172501"/>
              <a:gd name="connsiteX3" fmla="*/ 1742145 w 4389811"/>
              <a:gd name="connsiteY3" fmla="*/ 5090615 h 5172501"/>
              <a:gd name="connsiteX4" fmla="*/ 1687554 w 4389811"/>
              <a:gd name="connsiteY4" fmla="*/ 5117910 h 5172501"/>
              <a:gd name="connsiteX5" fmla="*/ 1619316 w 4389811"/>
              <a:gd name="connsiteY5" fmla="*/ 5131558 h 5172501"/>
              <a:gd name="connsiteX6" fmla="*/ 1578372 w 4389811"/>
              <a:gd name="connsiteY6" fmla="*/ 5145206 h 5172501"/>
              <a:gd name="connsiteX7" fmla="*/ 1455542 w 4389811"/>
              <a:gd name="connsiteY7" fmla="*/ 5172501 h 5172501"/>
              <a:gd name="connsiteX8" fmla="*/ 1018814 w 4389811"/>
              <a:gd name="connsiteY8" fmla="*/ 5145206 h 5172501"/>
              <a:gd name="connsiteX9" fmla="*/ 950575 w 4389811"/>
              <a:gd name="connsiteY9" fmla="*/ 5117910 h 5172501"/>
              <a:gd name="connsiteX10" fmla="*/ 814098 w 4389811"/>
              <a:gd name="connsiteY10" fmla="*/ 5008728 h 5172501"/>
              <a:gd name="connsiteX11" fmla="*/ 745859 w 4389811"/>
              <a:gd name="connsiteY11" fmla="*/ 4954137 h 5172501"/>
              <a:gd name="connsiteX12" fmla="*/ 677620 w 4389811"/>
              <a:gd name="connsiteY12" fmla="*/ 4885898 h 5172501"/>
              <a:gd name="connsiteX13" fmla="*/ 609381 w 4389811"/>
              <a:gd name="connsiteY13" fmla="*/ 4831307 h 5172501"/>
              <a:gd name="connsiteX14" fmla="*/ 541142 w 4389811"/>
              <a:gd name="connsiteY14" fmla="*/ 4763068 h 5172501"/>
              <a:gd name="connsiteX15" fmla="*/ 295483 w 4389811"/>
              <a:gd name="connsiteY15" fmla="*/ 4394579 h 5172501"/>
              <a:gd name="connsiteX16" fmla="*/ 186301 w 4389811"/>
              <a:gd name="connsiteY16" fmla="*/ 4107976 h 5172501"/>
              <a:gd name="connsiteX17" fmla="*/ 118062 w 4389811"/>
              <a:gd name="connsiteY17" fmla="*/ 3944203 h 5172501"/>
              <a:gd name="connsiteX18" fmla="*/ 77119 w 4389811"/>
              <a:gd name="connsiteY18" fmla="*/ 3753134 h 5172501"/>
              <a:gd name="connsiteX19" fmla="*/ 36175 w 4389811"/>
              <a:gd name="connsiteY19" fmla="*/ 3589361 h 5172501"/>
              <a:gd name="connsiteX20" fmla="*/ 63471 w 4389811"/>
              <a:gd name="connsiteY20" fmla="*/ 2415653 h 5172501"/>
              <a:gd name="connsiteX21" fmla="*/ 104414 w 4389811"/>
              <a:gd name="connsiteY21" fmla="*/ 2265528 h 5172501"/>
              <a:gd name="connsiteX22" fmla="*/ 227244 w 4389811"/>
              <a:gd name="connsiteY22" fmla="*/ 1924334 h 5172501"/>
              <a:gd name="connsiteX23" fmla="*/ 309131 w 4389811"/>
              <a:gd name="connsiteY23" fmla="*/ 1746913 h 5172501"/>
              <a:gd name="connsiteX24" fmla="*/ 500199 w 4389811"/>
              <a:gd name="connsiteY24" fmla="*/ 1460310 h 5172501"/>
              <a:gd name="connsiteX25" fmla="*/ 568438 w 4389811"/>
              <a:gd name="connsiteY25" fmla="*/ 1351128 h 5172501"/>
              <a:gd name="connsiteX26" fmla="*/ 663972 w 4389811"/>
              <a:gd name="connsiteY26" fmla="*/ 1255594 h 5172501"/>
              <a:gd name="connsiteX27" fmla="*/ 773154 w 4389811"/>
              <a:gd name="connsiteY27" fmla="*/ 1132764 h 5172501"/>
              <a:gd name="connsiteX28" fmla="*/ 841393 w 4389811"/>
              <a:gd name="connsiteY28" fmla="*/ 1037230 h 5172501"/>
              <a:gd name="connsiteX29" fmla="*/ 936928 w 4389811"/>
              <a:gd name="connsiteY29" fmla="*/ 968991 h 5172501"/>
              <a:gd name="connsiteX30" fmla="*/ 1032462 w 4389811"/>
              <a:gd name="connsiteY30" fmla="*/ 873456 h 5172501"/>
              <a:gd name="connsiteX31" fmla="*/ 1155292 w 4389811"/>
              <a:gd name="connsiteY31" fmla="*/ 791570 h 5172501"/>
              <a:gd name="connsiteX32" fmla="*/ 1250826 w 4389811"/>
              <a:gd name="connsiteY32" fmla="*/ 709683 h 5172501"/>
              <a:gd name="connsiteX33" fmla="*/ 1482838 w 4389811"/>
              <a:gd name="connsiteY33" fmla="*/ 573206 h 5172501"/>
              <a:gd name="connsiteX34" fmla="*/ 1851328 w 4389811"/>
              <a:gd name="connsiteY34" fmla="*/ 354842 h 5172501"/>
              <a:gd name="connsiteX35" fmla="*/ 1974157 w 4389811"/>
              <a:gd name="connsiteY35" fmla="*/ 327546 h 5172501"/>
              <a:gd name="connsiteX36" fmla="*/ 2083340 w 4389811"/>
              <a:gd name="connsiteY36" fmla="*/ 286603 h 5172501"/>
              <a:gd name="connsiteX37" fmla="*/ 2219817 w 4389811"/>
              <a:gd name="connsiteY37" fmla="*/ 245659 h 5172501"/>
              <a:gd name="connsiteX38" fmla="*/ 2574659 w 4389811"/>
              <a:gd name="connsiteY38" fmla="*/ 150125 h 5172501"/>
              <a:gd name="connsiteX39" fmla="*/ 2806671 w 4389811"/>
              <a:gd name="connsiteY39" fmla="*/ 95534 h 5172501"/>
              <a:gd name="connsiteX40" fmla="*/ 2943148 w 4389811"/>
              <a:gd name="connsiteY40" fmla="*/ 54591 h 5172501"/>
              <a:gd name="connsiteX41" fmla="*/ 3325286 w 4389811"/>
              <a:gd name="connsiteY41" fmla="*/ 27295 h 5172501"/>
              <a:gd name="connsiteX42" fmla="*/ 3530002 w 4389811"/>
              <a:gd name="connsiteY42" fmla="*/ 0 h 5172501"/>
              <a:gd name="connsiteX43" fmla="*/ 3898492 w 4389811"/>
              <a:gd name="connsiteY43" fmla="*/ 40943 h 5172501"/>
              <a:gd name="connsiteX44" fmla="*/ 4007674 w 4389811"/>
              <a:gd name="connsiteY44" fmla="*/ 68239 h 5172501"/>
              <a:gd name="connsiteX45" fmla="*/ 4116856 w 4389811"/>
              <a:gd name="connsiteY45" fmla="*/ 136477 h 5172501"/>
              <a:gd name="connsiteX46" fmla="*/ 4157799 w 4389811"/>
              <a:gd name="connsiteY46" fmla="*/ 191068 h 5172501"/>
              <a:gd name="connsiteX47" fmla="*/ 4185095 w 4389811"/>
              <a:gd name="connsiteY47" fmla="*/ 259307 h 5172501"/>
              <a:gd name="connsiteX48" fmla="*/ 4239686 w 4389811"/>
              <a:gd name="connsiteY48" fmla="*/ 300250 h 5172501"/>
              <a:gd name="connsiteX49" fmla="*/ 4266981 w 4389811"/>
              <a:gd name="connsiteY49" fmla="*/ 368489 h 5172501"/>
              <a:gd name="connsiteX50" fmla="*/ 4348868 w 4389811"/>
              <a:gd name="connsiteY50" fmla="*/ 504967 h 5172501"/>
              <a:gd name="connsiteX51" fmla="*/ 4362516 w 4389811"/>
              <a:gd name="connsiteY51" fmla="*/ 559558 h 5172501"/>
              <a:gd name="connsiteX52" fmla="*/ 4389811 w 4389811"/>
              <a:gd name="connsiteY52" fmla="*/ 641445 h 5172501"/>
              <a:gd name="connsiteX53" fmla="*/ 4376163 w 4389811"/>
              <a:gd name="connsiteY53" fmla="*/ 1009934 h 5172501"/>
              <a:gd name="connsiteX54" fmla="*/ 4362516 w 4389811"/>
              <a:gd name="connsiteY54" fmla="*/ 1050877 h 5172501"/>
              <a:gd name="connsiteX55" fmla="*/ 4321572 w 4389811"/>
              <a:gd name="connsiteY55" fmla="*/ 1091821 h 5172501"/>
              <a:gd name="connsiteX56" fmla="*/ 4280629 w 4389811"/>
              <a:gd name="connsiteY56" fmla="*/ 1214650 h 5172501"/>
              <a:gd name="connsiteX57" fmla="*/ 4266981 w 4389811"/>
              <a:gd name="connsiteY57" fmla="*/ 1269242 h 5172501"/>
              <a:gd name="connsiteX58" fmla="*/ 4198742 w 4389811"/>
              <a:gd name="connsiteY58" fmla="*/ 1405719 h 5172501"/>
              <a:gd name="connsiteX59" fmla="*/ 4171447 w 4389811"/>
              <a:gd name="connsiteY59" fmla="*/ 1460310 h 5172501"/>
              <a:gd name="connsiteX60" fmla="*/ 4144151 w 4389811"/>
              <a:gd name="connsiteY60" fmla="*/ 1514901 h 5172501"/>
              <a:gd name="connsiteX61" fmla="*/ 4089560 w 4389811"/>
              <a:gd name="connsiteY61" fmla="*/ 1583140 h 5172501"/>
              <a:gd name="connsiteX62" fmla="*/ 4062265 w 4389811"/>
              <a:gd name="connsiteY62" fmla="*/ 1624083 h 5172501"/>
              <a:gd name="connsiteX63" fmla="*/ 4034969 w 4389811"/>
              <a:gd name="connsiteY63" fmla="*/ 1678674 h 5172501"/>
              <a:gd name="connsiteX64" fmla="*/ 3980378 w 4389811"/>
              <a:gd name="connsiteY64" fmla="*/ 1733265 h 5172501"/>
              <a:gd name="connsiteX65" fmla="*/ 3857548 w 4389811"/>
              <a:gd name="connsiteY65" fmla="*/ 1869743 h 5172501"/>
              <a:gd name="connsiteX66" fmla="*/ 3816605 w 4389811"/>
              <a:gd name="connsiteY66" fmla="*/ 1883391 h 5172501"/>
              <a:gd name="connsiteX67" fmla="*/ 3734719 w 4389811"/>
              <a:gd name="connsiteY67" fmla="*/ 1937982 h 5172501"/>
              <a:gd name="connsiteX68" fmla="*/ 3570945 w 4389811"/>
              <a:gd name="connsiteY68" fmla="*/ 2006221 h 5172501"/>
              <a:gd name="connsiteX69" fmla="*/ 3489059 w 4389811"/>
              <a:gd name="connsiteY69" fmla="*/ 2019868 h 5172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4389811" h="5172501">
                <a:moveTo>
                  <a:pt x="2015101" y="4872250"/>
                </a:moveTo>
                <a:cubicBezTo>
                  <a:pt x="2010552" y="4885898"/>
                  <a:pt x="2011626" y="4903021"/>
                  <a:pt x="2001453" y="4913194"/>
                </a:cubicBezTo>
                <a:cubicBezTo>
                  <a:pt x="1984590" y="4930057"/>
                  <a:pt x="1930386" y="4945981"/>
                  <a:pt x="1905919" y="4954137"/>
                </a:cubicBezTo>
                <a:cubicBezTo>
                  <a:pt x="1856841" y="5003214"/>
                  <a:pt x="1803501" y="5059937"/>
                  <a:pt x="1742145" y="5090615"/>
                </a:cubicBezTo>
                <a:cubicBezTo>
                  <a:pt x="1723948" y="5099713"/>
                  <a:pt x="1706855" y="5111476"/>
                  <a:pt x="1687554" y="5117910"/>
                </a:cubicBezTo>
                <a:cubicBezTo>
                  <a:pt x="1665548" y="5125245"/>
                  <a:pt x="1641820" y="5125932"/>
                  <a:pt x="1619316" y="5131558"/>
                </a:cubicBezTo>
                <a:cubicBezTo>
                  <a:pt x="1605359" y="5135047"/>
                  <a:pt x="1592205" y="5141254"/>
                  <a:pt x="1578372" y="5145206"/>
                </a:cubicBezTo>
                <a:cubicBezTo>
                  <a:pt x="1533409" y="5158052"/>
                  <a:pt x="1502435" y="5163122"/>
                  <a:pt x="1455542" y="5172501"/>
                </a:cubicBezTo>
                <a:cubicBezTo>
                  <a:pt x="1309966" y="5163403"/>
                  <a:pt x="1163829" y="5160883"/>
                  <a:pt x="1018814" y="5145206"/>
                </a:cubicBezTo>
                <a:cubicBezTo>
                  <a:pt x="994457" y="5142573"/>
                  <a:pt x="970959" y="5131499"/>
                  <a:pt x="950575" y="5117910"/>
                </a:cubicBezTo>
                <a:cubicBezTo>
                  <a:pt x="902101" y="5085594"/>
                  <a:pt x="859590" y="5045122"/>
                  <a:pt x="814098" y="5008728"/>
                </a:cubicBezTo>
                <a:cubicBezTo>
                  <a:pt x="791352" y="4990531"/>
                  <a:pt x="766457" y="4974735"/>
                  <a:pt x="745859" y="4954137"/>
                </a:cubicBezTo>
                <a:cubicBezTo>
                  <a:pt x="723113" y="4931391"/>
                  <a:pt x="701530" y="4907417"/>
                  <a:pt x="677620" y="4885898"/>
                </a:cubicBezTo>
                <a:cubicBezTo>
                  <a:pt x="655968" y="4866411"/>
                  <a:pt x="631033" y="4850794"/>
                  <a:pt x="609381" y="4831307"/>
                </a:cubicBezTo>
                <a:cubicBezTo>
                  <a:pt x="585471" y="4809788"/>
                  <a:pt x="562879" y="4786781"/>
                  <a:pt x="541142" y="4763068"/>
                </a:cubicBezTo>
                <a:cubicBezTo>
                  <a:pt x="436942" y="4649395"/>
                  <a:pt x="362595" y="4545580"/>
                  <a:pt x="295483" y="4394579"/>
                </a:cubicBezTo>
                <a:cubicBezTo>
                  <a:pt x="174689" y="4122793"/>
                  <a:pt x="310070" y="4438027"/>
                  <a:pt x="186301" y="4107976"/>
                </a:cubicBezTo>
                <a:cubicBezTo>
                  <a:pt x="165535" y="4052601"/>
                  <a:pt x="135454" y="4000728"/>
                  <a:pt x="118062" y="3944203"/>
                </a:cubicBezTo>
                <a:cubicBezTo>
                  <a:pt x="98907" y="3881948"/>
                  <a:pt x="91765" y="3816601"/>
                  <a:pt x="77119" y="3753134"/>
                </a:cubicBezTo>
                <a:cubicBezTo>
                  <a:pt x="64466" y="3698304"/>
                  <a:pt x="49823" y="3643952"/>
                  <a:pt x="36175" y="3589361"/>
                </a:cubicBezTo>
                <a:cubicBezTo>
                  <a:pt x="0" y="3119059"/>
                  <a:pt x="3491" y="3255376"/>
                  <a:pt x="63471" y="2415653"/>
                </a:cubicBezTo>
                <a:cubicBezTo>
                  <a:pt x="67167" y="2363915"/>
                  <a:pt x="89312" y="2315150"/>
                  <a:pt x="104414" y="2265528"/>
                </a:cubicBezTo>
                <a:cubicBezTo>
                  <a:pt x="135224" y="2164296"/>
                  <a:pt x="186598" y="2020405"/>
                  <a:pt x="227244" y="1924334"/>
                </a:cubicBezTo>
                <a:cubicBezTo>
                  <a:pt x="252623" y="1864346"/>
                  <a:pt x="279002" y="1804661"/>
                  <a:pt x="309131" y="1746913"/>
                </a:cubicBezTo>
                <a:cubicBezTo>
                  <a:pt x="383272" y="1604810"/>
                  <a:pt x="405976" y="1598020"/>
                  <a:pt x="500199" y="1460310"/>
                </a:cubicBezTo>
                <a:cubicBezTo>
                  <a:pt x="524434" y="1424890"/>
                  <a:pt x="541628" y="1384641"/>
                  <a:pt x="568438" y="1351128"/>
                </a:cubicBezTo>
                <a:cubicBezTo>
                  <a:pt x="596571" y="1315961"/>
                  <a:pt x="633171" y="1288449"/>
                  <a:pt x="663972" y="1255594"/>
                </a:cubicBezTo>
                <a:cubicBezTo>
                  <a:pt x="701438" y="1215630"/>
                  <a:pt x="738610" y="1175280"/>
                  <a:pt x="773154" y="1132764"/>
                </a:cubicBezTo>
                <a:cubicBezTo>
                  <a:pt x="797832" y="1102391"/>
                  <a:pt x="813721" y="1064902"/>
                  <a:pt x="841393" y="1037230"/>
                </a:cubicBezTo>
                <a:cubicBezTo>
                  <a:pt x="869065" y="1009558"/>
                  <a:pt x="907215" y="994459"/>
                  <a:pt x="936928" y="968991"/>
                </a:cubicBezTo>
                <a:cubicBezTo>
                  <a:pt x="971121" y="939682"/>
                  <a:pt x="997509" y="901855"/>
                  <a:pt x="1032462" y="873456"/>
                </a:cubicBezTo>
                <a:cubicBezTo>
                  <a:pt x="1070653" y="842426"/>
                  <a:pt x="1115926" y="821095"/>
                  <a:pt x="1155292" y="791570"/>
                </a:cubicBezTo>
                <a:cubicBezTo>
                  <a:pt x="1188846" y="766405"/>
                  <a:pt x="1217004" y="734486"/>
                  <a:pt x="1250826" y="709683"/>
                </a:cubicBezTo>
                <a:cubicBezTo>
                  <a:pt x="1337484" y="646134"/>
                  <a:pt x="1390419" y="630080"/>
                  <a:pt x="1482838" y="573206"/>
                </a:cubicBezTo>
                <a:cubicBezTo>
                  <a:pt x="1581608" y="512424"/>
                  <a:pt x="1729608" y="399686"/>
                  <a:pt x="1851328" y="354842"/>
                </a:cubicBezTo>
                <a:cubicBezTo>
                  <a:pt x="1890684" y="340343"/>
                  <a:pt x="1933919" y="339381"/>
                  <a:pt x="1974157" y="327546"/>
                </a:cubicBezTo>
                <a:cubicBezTo>
                  <a:pt x="2011447" y="316578"/>
                  <a:pt x="2046466" y="298895"/>
                  <a:pt x="2083340" y="286603"/>
                </a:cubicBezTo>
                <a:cubicBezTo>
                  <a:pt x="2128398" y="271584"/>
                  <a:pt x="2174934" y="261195"/>
                  <a:pt x="2219817" y="245659"/>
                </a:cubicBezTo>
                <a:cubicBezTo>
                  <a:pt x="2511592" y="144660"/>
                  <a:pt x="2342831" y="173308"/>
                  <a:pt x="2574659" y="150125"/>
                </a:cubicBezTo>
                <a:cubicBezTo>
                  <a:pt x="2888793" y="45414"/>
                  <a:pt x="2521657" y="158871"/>
                  <a:pt x="2806671" y="95534"/>
                </a:cubicBezTo>
                <a:cubicBezTo>
                  <a:pt x="2853035" y="85231"/>
                  <a:pt x="2896784" y="64894"/>
                  <a:pt x="2943148" y="54591"/>
                </a:cubicBezTo>
                <a:cubicBezTo>
                  <a:pt x="3030062" y="35277"/>
                  <a:pt x="3295531" y="28783"/>
                  <a:pt x="3325286" y="27295"/>
                </a:cubicBezTo>
                <a:cubicBezTo>
                  <a:pt x="3393525" y="18197"/>
                  <a:pt x="3461159" y="0"/>
                  <a:pt x="3530002" y="0"/>
                </a:cubicBezTo>
                <a:cubicBezTo>
                  <a:pt x="3841978" y="0"/>
                  <a:pt x="3745690" y="6986"/>
                  <a:pt x="3898492" y="40943"/>
                </a:cubicBezTo>
                <a:cubicBezTo>
                  <a:pt x="3926526" y="47173"/>
                  <a:pt x="3978407" y="53606"/>
                  <a:pt x="4007674" y="68239"/>
                </a:cubicBezTo>
                <a:cubicBezTo>
                  <a:pt x="4040596" y="84700"/>
                  <a:pt x="4084376" y="114824"/>
                  <a:pt x="4116856" y="136477"/>
                </a:cubicBezTo>
                <a:cubicBezTo>
                  <a:pt x="4130504" y="154674"/>
                  <a:pt x="4146752" y="171184"/>
                  <a:pt x="4157799" y="191068"/>
                </a:cubicBezTo>
                <a:cubicBezTo>
                  <a:pt x="4169697" y="212484"/>
                  <a:pt x="4170396" y="239708"/>
                  <a:pt x="4185095" y="259307"/>
                </a:cubicBezTo>
                <a:cubicBezTo>
                  <a:pt x="4198743" y="277504"/>
                  <a:pt x="4221489" y="286602"/>
                  <a:pt x="4239686" y="300250"/>
                </a:cubicBezTo>
                <a:cubicBezTo>
                  <a:pt x="4248784" y="322996"/>
                  <a:pt x="4255250" y="346982"/>
                  <a:pt x="4266981" y="368489"/>
                </a:cubicBezTo>
                <a:cubicBezTo>
                  <a:pt x="4305071" y="438322"/>
                  <a:pt x="4324133" y="439008"/>
                  <a:pt x="4348868" y="504967"/>
                </a:cubicBezTo>
                <a:cubicBezTo>
                  <a:pt x="4355454" y="522530"/>
                  <a:pt x="4357126" y="541592"/>
                  <a:pt x="4362516" y="559558"/>
                </a:cubicBezTo>
                <a:cubicBezTo>
                  <a:pt x="4370784" y="587117"/>
                  <a:pt x="4389811" y="641445"/>
                  <a:pt x="4389811" y="641445"/>
                </a:cubicBezTo>
                <a:cubicBezTo>
                  <a:pt x="4385262" y="764275"/>
                  <a:pt x="4384339" y="887292"/>
                  <a:pt x="4376163" y="1009934"/>
                </a:cubicBezTo>
                <a:cubicBezTo>
                  <a:pt x="4375206" y="1024288"/>
                  <a:pt x="4370496" y="1038907"/>
                  <a:pt x="4362516" y="1050877"/>
                </a:cubicBezTo>
                <a:cubicBezTo>
                  <a:pt x="4351810" y="1066937"/>
                  <a:pt x="4335220" y="1078173"/>
                  <a:pt x="4321572" y="1091821"/>
                </a:cubicBezTo>
                <a:cubicBezTo>
                  <a:pt x="4291665" y="1241363"/>
                  <a:pt x="4329061" y="1085500"/>
                  <a:pt x="4280629" y="1214650"/>
                </a:cubicBezTo>
                <a:cubicBezTo>
                  <a:pt x="4274043" y="1232213"/>
                  <a:pt x="4274370" y="1252001"/>
                  <a:pt x="4266981" y="1269242"/>
                </a:cubicBezTo>
                <a:cubicBezTo>
                  <a:pt x="4246945" y="1315992"/>
                  <a:pt x="4221488" y="1360227"/>
                  <a:pt x="4198742" y="1405719"/>
                </a:cubicBezTo>
                <a:lnTo>
                  <a:pt x="4171447" y="1460310"/>
                </a:lnTo>
                <a:cubicBezTo>
                  <a:pt x="4162348" y="1478507"/>
                  <a:pt x="4156860" y="1499014"/>
                  <a:pt x="4144151" y="1514901"/>
                </a:cubicBezTo>
                <a:cubicBezTo>
                  <a:pt x="4125954" y="1537647"/>
                  <a:pt x="4107038" y="1559836"/>
                  <a:pt x="4089560" y="1583140"/>
                </a:cubicBezTo>
                <a:cubicBezTo>
                  <a:pt x="4079719" y="1596262"/>
                  <a:pt x="4070403" y="1609842"/>
                  <a:pt x="4062265" y="1624083"/>
                </a:cubicBezTo>
                <a:cubicBezTo>
                  <a:pt x="4052171" y="1641747"/>
                  <a:pt x="4047176" y="1662398"/>
                  <a:pt x="4034969" y="1678674"/>
                </a:cubicBezTo>
                <a:cubicBezTo>
                  <a:pt x="4019528" y="1699262"/>
                  <a:pt x="3997593" y="1714137"/>
                  <a:pt x="3980378" y="1733265"/>
                </a:cubicBezTo>
                <a:cubicBezTo>
                  <a:pt x="3955925" y="1760435"/>
                  <a:pt x="3893619" y="1843978"/>
                  <a:pt x="3857548" y="1869743"/>
                </a:cubicBezTo>
                <a:cubicBezTo>
                  <a:pt x="3845842" y="1878105"/>
                  <a:pt x="3829181" y="1876405"/>
                  <a:pt x="3816605" y="1883391"/>
                </a:cubicBezTo>
                <a:cubicBezTo>
                  <a:pt x="3787928" y="1899323"/>
                  <a:pt x="3764061" y="1923311"/>
                  <a:pt x="3734719" y="1937982"/>
                </a:cubicBezTo>
                <a:cubicBezTo>
                  <a:pt x="3557750" y="2026467"/>
                  <a:pt x="3688527" y="1970947"/>
                  <a:pt x="3570945" y="2006221"/>
                </a:cubicBezTo>
                <a:cubicBezTo>
                  <a:pt x="3484743" y="2032081"/>
                  <a:pt x="3489059" y="2062742"/>
                  <a:pt x="3489059" y="2019868"/>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dirty="0">
              <a:solidFill>
                <a:schemeClr val="tx2"/>
              </a:solidFill>
            </a:endParaRPr>
          </a:p>
        </p:txBody>
      </p:sp>
      <p:sp>
        <p:nvSpPr>
          <p:cNvPr id="16" name="Ellipse 15"/>
          <p:cNvSpPr/>
          <p:nvPr/>
        </p:nvSpPr>
        <p:spPr>
          <a:xfrm>
            <a:off x="4860032" y="1916832"/>
            <a:ext cx="720080" cy="720080"/>
          </a:xfrm>
          <a:prstGeom prst="ellipse">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Ellipse 16"/>
          <p:cNvSpPr/>
          <p:nvPr/>
        </p:nvSpPr>
        <p:spPr>
          <a:xfrm>
            <a:off x="3491880" y="2204864"/>
            <a:ext cx="720080" cy="720080"/>
          </a:xfrm>
          <a:prstGeom prst="ellips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Ellipse 17"/>
          <p:cNvSpPr/>
          <p:nvPr/>
        </p:nvSpPr>
        <p:spPr>
          <a:xfrm>
            <a:off x="2483768" y="3429000"/>
            <a:ext cx="720080" cy="720080"/>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Ellipse 18"/>
          <p:cNvSpPr/>
          <p:nvPr/>
        </p:nvSpPr>
        <p:spPr>
          <a:xfrm>
            <a:off x="2771800" y="4725144"/>
            <a:ext cx="720080" cy="720080"/>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ZoneTexte 19"/>
          <p:cNvSpPr txBox="1"/>
          <p:nvPr/>
        </p:nvSpPr>
        <p:spPr>
          <a:xfrm>
            <a:off x="5724128" y="1394773"/>
            <a:ext cx="3124573" cy="1169551"/>
          </a:xfrm>
          <a:prstGeom prst="rect">
            <a:avLst/>
          </a:prstGeom>
          <a:noFill/>
        </p:spPr>
        <p:txBody>
          <a:bodyPr wrap="none" rtlCol="0">
            <a:spAutoFit/>
          </a:bodyPr>
          <a:lstStyle/>
          <a:p>
            <a:r>
              <a:rPr lang="fr-FR" sz="1400" b="1" dirty="0" smtClean="0"/>
              <a:t>Territoires Préfrontaux </a:t>
            </a:r>
          </a:p>
          <a:p>
            <a:r>
              <a:rPr lang="fr-FR" sz="1400" b="1" dirty="0" smtClean="0"/>
              <a:t>Situations connues ou complexes</a:t>
            </a:r>
            <a:r>
              <a:rPr lang="fr-FR" sz="1400" dirty="0" smtClean="0"/>
              <a:t>:</a:t>
            </a:r>
          </a:p>
          <a:p>
            <a:r>
              <a:rPr lang="fr-FR" sz="1400" dirty="0" smtClean="0"/>
              <a:t>Analyse, Adaptation, Réflexion,</a:t>
            </a:r>
          </a:p>
          <a:p>
            <a:r>
              <a:rPr lang="fr-FR" sz="1400" dirty="0" smtClean="0"/>
              <a:t>Innovation, Créativité,</a:t>
            </a:r>
          </a:p>
          <a:p>
            <a:r>
              <a:rPr lang="fr-FR" sz="1400" dirty="0" smtClean="0"/>
              <a:t>Sentiments, Gestion des émotions.</a:t>
            </a:r>
            <a:endParaRPr lang="fr-FR" sz="1400" dirty="0"/>
          </a:p>
        </p:txBody>
      </p:sp>
      <p:sp>
        <p:nvSpPr>
          <p:cNvPr id="22" name="ZoneTexte 21"/>
          <p:cNvSpPr txBox="1"/>
          <p:nvPr/>
        </p:nvSpPr>
        <p:spPr>
          <a:xfrm>
            <a:off x="467544" y="1340768"/>
            <a:ext cx="3172407" cy="954107"/>
          </a:xfrm>
          <a:prstGeom prst="rect">
            <a:avLst/>
          </a:prstGeom>
          <a:noFill/>
        </p:spPr>
        <p:txBody>
          <a:bodyPr wrap="none" rtlCol="0">
            <a:spAutoFit/>
          </a:bodyPr>
          <a:lstStyle/>
          <a:p>
            <a:r>
              <a:rPr lang="fr-FR" sz="1400" b="1" dirty="0" smtClean="0"/>
              <a:t>Territoires </a:t>
            </a:r>
            <a:r>
              <a:rPr lang="fr-FR" sz="1400" b="1" dirty="0" err="1" smtClean="0"/>
              <a:t>Néolimbiques</a:t>
            </a:r>
            <a:r>
              <a:rPr lang="fr-FR" sz="1400" b="1" dirty="0" smtClean="0"/>
              <a:t> </a:t>
            </a:r>
            <a:r>
              <a:rPr lang="fr-FR" sz="1400" dirty="0" smtClean="0"/>
              <a:t>:</a:t>
            </a:r>
          </a:p>
          <a:p>
            <a:r>
              <a:rPr lang="fr-FR" sz="1400" dirty="0" smtClean="0"/>
              <a:t>Situations connues</a:t>
            </a:r>
          </a:p>
          <a:p>
            <a:r>
              <a:rPr lang="fr-FR" sz="1400" dirty="0" smtClean="0"/>
              <a:t>Mémoires des apprentissages MMA</a:t>
            </a:r>
          </a:p>
          <a:p>
            <a:r>
              <a:rPr lang="fr-FR" sz="1400" dirty="0" smtClean="0"/>
              <a:t>Plaisir/Déplaisir, </a:t>
            </a:r>
            <a:r>
              <a:rPr lang="fr-FR" sz="1400" dirty="0" err="1" smtClean="0"/>
              <a:t>Motivation,Emotions</a:t>
            </a:r>
            <a:r>
              <a:rPr lang="fr-FR" sz="1400" dirty="0" smtClean="0"/>
              <a:t>.</a:t>
            </a:r>
            <a:endParaRPr lang="fr-FR" sz="1400" dirty="0"/>
          </a:p>
        </p:txBody>
      </p:sp>
      <p:sp>
        <p:nvSpPr>
          <p:cNvPr id="23" name="ZoneTexte 22"/>
          <p:cNvSpPr txBox="1"/>
          <p:nvPr/>
        </p:nvSpPr>
        <p:spPr>
          <a:xfrm>
            <a:off x="539552" y="2780928"/>
            <a:ext cx="2592288" cy="738664"/>
          </a:xfrm>
          <a:prstGeom prst="rect">
            <a:avLst/>
          </a:prstGeom>
          <a:noFill/>
        </p:spPr>
        <p:txBody>
          <a:bodyPr wrap="square" rtlCol="0">
            <a:spAutoFit/>
          </a:bodyPr>
          <a:lstStyle/>
          <a:p>
            <a:r>
              <a:rPr lang="fr-FR" sz="1400" b="1" dirty="0" smtClean="0"/>
              <a:t>Territoires </a:t>
            </a:r>
            <a:r>
              <a:rPr lang="fr-FR" sz="1400" b="1" dirty="0" err="1" smtClean="0"/>
              <a:t>Paléolimbiques</a:t>
            </a:r>
            <a:r>
              <a:rPr lang="fr-FR" sz="1400" b="1" dirty="0" smtClean="0"/>
              <a:t> </a:t>
            </a:r>
            <a:r>
              <a:rPr lang="fr-FR" sz="1400" dirty="0" smtClean="0"/>
              <a:t>:</a:t>
            </a:r>
          </a:p>
          <a:p>
            <a:r>
              <a:rPr lang="fr-FR" sz="1400" dirty="0" smtClean="0"/>
              <a:t>Positionnement social</a:t>
            </a:r>
          </a:p>
          <a:p>
            <a:r>
              <a:rPr lang="fr-FR" sz="1400" dirty="0" smtClean="0"/>
              <a:t>Rapports de force.</a:t>
            </a:r>
            <a:endParaRPr lang="fr-FR" sz="1400" dirty="0"/>
          </a:p>
        </p:txBody>
      </p:sp>
      <p:sp>
        <p:nvSpPr>
          <p:cNvPr id="24" name="ZoneTexte 23"/>
          <p:cNvSpPr txBox="1"/>
          <p:nvPr/>
        </p:nvSpPr>
        <p:spPr>
          <a:xfrm>
            <a:off x="683568" y="4293096"/>
            <a:ext cx="2592288" cy="954107"/>
          </a:xfrm>
          <a:prstGeom prst="rect">
            <a:avLst/>
          </a:prstGeom>
          <a:noFill/>
        </p:spPr>
        <p:txBody>
          <a:bodyPr wrap="square" rtlCol="0">
            <a:spAutoFit/>
          </a:bodyPr>
          <a:lstStyle/>
          <a:p>
            <a:r>
              <a:rPr lang="fr-FR" sz="1400" b="1" dirty="0" smtClean="0"/>
              <a:t>Territoires Reptiliens </a:t>
            </a:r>
            <a:r>
              <a:rPr lang="fr-FR" sz="1400" dirty="0" smtClean="0"/>
              <a:t>:</a:t>
            </a:r>
          </a:p>
          <a:p>
            <a:r>
              <a:rPr lang="fr-FR" sz="1400" dirty="0" smtClean="0"/>
              <a:t>Instinct de vie et de survie, Stress ou calme,</a:t>
            </a:r>
          </a:p>
          <a:p>
            <a:r>
              <a:rPr lang="fr-FR" sz="1400" dirty="0" smtClean="0"/>
              <a:t>Peurs</a:t>
            </a:r>
            <a:endParaRPr lang="fr-FR" sz="1400" dirty="0"/>
          </a:p>
        </p:txBody>
      </p:sp>
      <p:pic>
        <p:nvPicPr>
          <p:cNvPr id="13" name="Picture 1" descr="C:\Users\evelyne\Documents\KHEPRI Developpement\Clients\Pole-Emploi TUDAL\Formation 28-04 et 5-05\cerveauxgestionstress.jpg"/>
          <p:cNvPicPr>
            <a:picLocks noChangeAspect="1" noChangeArrowheads="1"/>
          </p:cNvPicPr>
          <p:nvPr/>
        </p:nvPicPr>
        <p:blipFill>
          <a:blip r:embed="rId3" cstate="print"/>
          <a:srcRect/>
          <a:stretch>
            <a:fillRect/>
          </a:stretch>
        </p:blipFill>
        <p:spPr bwMode="auto">
          <a:xfrm>
            <a:off x="4248036" y="3429000"/>
            <a:ext cx="2774448" cy="2232248"/>
          </a:xfrm>
          <a:prstGeom prst="rect">
            <a:avLst/>
          </a:prstGeom>
          <a:noFill/>
        </p:spPr>
      </p:pic>
      <p:sp>
        <p:nvSpPr>
          <p:cNvPr id="21" name="ZoneTexte 20"/>
          <p:cNvSpPr txBox="1"/>
          <p:nvPr/>
        </p:nvSpPr>
        <p:spPr>
          <a:xfrm>
            <a:off x="611560" y="5229200"/>
            <a:ext cx="2376264" cy="369332"/>
          </a:xfrm>
          <a:prstGeom prst="rect">
            <a:avLst/>
          </a:prstGeom>
          <a:noFill/>
        </p:spPr>
        <p:txBody>
          <a:bodyPr wrap="square" rtlCol="0">
            <a:spAutoFit/>
          </a:bodyPr>
          <a:lstStyle/>
          <a:p>
            <a:r>
              <a:rPr lang="fr-FR" b="1" dirty="0" smtClean="0">
                <a:solidFill>
                  <a:srgbClr val="FF0000"/>
                </a:solidFill>
              </a:rPr>
              <a:t>Cerveau instinctif</a:t>
            </a:r>
            <a:endParaRPr lang="fr-FR" b="1" dirty="0">
              <a:solidFill>
                <a:srgbClr val="FF0000"/>
              </a:solidFill>
            </a:endParaRPr>
          </a:p>
        </p:txBody>
      </p:sp>
      <p:sp>
        <p:nvSpPr>
          <p:cNvPr id="25" name="ZoneTexte 24"/>
          <p:cNvSpPr txBox="1"/>
          <p:nvPr/>
        </p:nvSpPr>
        <p:spPr>
          <a:xfrm>
            <a:off x="1115616" y="2276872"/>
            <a:ext cx="2160240" cy="369332"/>
          </a:xfrm>
          <a:prstGeom prst="rect">
            <a:avLst/>
          </a:prstGeom>
          <a:noFill/>
        </p:spPr>
        <p:txBody>
          <a:bodyPr wrap="square" rtlCol="0">
            <a:spAutoFit/>
          </a:bodyPr>
          <a:lstStyle/>
          <a:p>
            <a:r>
              <a:rPr lang="fr-FR" b="1" dirty="0" smtClean="0">
                <a:solidFill>
                  <a:schemeClr val="accent1"/>
                </a:solidFill>
              </a:rPr>
              <a:t>Cerveau émotif</a:t>
            </a:r>
            <a:endParaRPr lang="fr-FR" b="1" dirty="0">
              <a:solidFill>
                <a:schemeClr val="accent1"/>
              </a:solidFill>
            </a:endParaRPr>
          </a:p>
        </p:txBody>
      </p:sp>
      <p:sp>
        <p:nvSpPr>
          <p:cNvPr id="26" name="ZoneTexte 25"/>
          <p:cNvSpPr txBox="1"/>
          <p:nvPr/>
        </p:nvSpPr>
        <p:spPr>
          <a:xfrm>
            <a:off x="5220072" y="1052736"/>
            <a:ext cx="2160240" cy="369332"/>
          </a:xfrm>
          <a:prstGeom prst="rect">
            <a:avLst/>
          </a:prstGeom>
          <a:noFill/>
        </p:spPr>
        <p:txBody>
          <a:bodyPr wrap="square" rtlCol="0">
            <a:spAutoFit/>
          </a:bodyPr>
          <a:lstStyle/>
          <a:p>
            <a:pPr algn="r"/>
            <a:r>
              <a:rPr lang="fr-FR" b="1" dirty="0" smtClean="0">
                <a:solidFill>
                  <a:schemeClr val="accent2"/>
                </a:solidFill>
              </a:rPr>
              <a:t>Cerveau logique </a:t>
            </a:r>
            <a:endParaRPr lang="fr-FR" b="1" dirty="0">
              <a:solidFill>
                <a:schemeClr val="accent2"/>
              </a:solidFill>
            </a:endParaRPr>
          </a:p>
        </p:txBody>
      </p:sp>
      <p:sp>
        <p:nvSpPr>
          <p:cNvPr id="27" name="ZoneTexte 26"/>
          <p:cNvSpPr txBox="1"/>
          <p:nvPr/>
        </p:nvSpPr>
        <p:spPr>
          <a:xfrm>
            <a:off x="395536" y="3501008"/>
            <a:ext cx="2160240" cy="646331"/>
          </a:xfrm>
          <a:prstGeom prst="rect">
            <a:avLst/>
          </a:prstGeom>
          <a:noFill/>
        </p:spPr>
        <p:txBody>
          <a:bodyPr wrap="square" rtlCol="0">
            <a:spAutoFit/>
          </a:bodyPr>
          <a:lstStyle/>
          <a:p>
            <a:r>
              <a:rPr lang="fr-FR" b="1" dirty="0" smtClean="0">
                <a:solidFill>
                  <a:schemeClr val="accent1"/>
                </a:solidFill>
              </a:rPr>
              <a:t>Cerveau émotif </a:t>
            </a:r>
          </a:p>
          <a:p>
            <a:r>
              <a:rPr lang="fr-FR" b="1" dirty="0" smtClean="0">
                <a:solidFill>
                  <a:schemeClr val="accent1"/>
                </a:solidFill>
              </a:rPr>
              <a:t>Et instinctif</a:t>
            </a:r>
            <a:endParaRPr lang="fr-FR" b="1" dirty="0">
              <a:solidFill>
                <a:schemeClr val="accent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2. L'intelligence du stress</a:t>
            </a:r>
            <a:br>
              <a:rPr lang="fr-FR" dirty="0" smtClean="0"/>
            </a:br>
            <a:endParaRPr lang="fr-FR" dirty="0"/>
          </a:p>
        </p:txBody>
      </p:sp>
      <p:pic>
        <p:nvPicPr>
          <p:cNvPr id="2050" name="Picture 2" descr="C:\Users\evelyne\Documents\KHEPRI Developpement\Formation Perso Evelyne\Sophrologie\BETEN\Pedagogie\Cours théorique\Tete-coeur-corps.jpg"/>
          <p:cNvPicPr>
            <a:picLocks noChangeAspect="1" noChangeArrowheads="1"/>
          </p:cNvPicPr>
          <p:nvPr/>
        </p:nvPicPr>
        <p:blipFill>
          <a:blip r:embed="rId3" cstate="print"/>
          <a:srcRect/>
          <a:stretch>
            <a:fillRect/>
          </a:stretch>
        </p:blipFill>
        <p:spPr bwMode="auto">
          <a:xfrm>
            <a:off x="1010392" y="1484784"/>
            <a:ext cx="5976664" cy="4154782"/>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modes de fonctionnement du cerveau</a:t>
            </a:r>
            <a:endParaRPr lang="fr-FR" dirty="0"/>
          </a:p>
        </p:txBody>
      </p:sp>
      <p:sp>
        <p:nvSpPr>
          <p:cNvPr id="3" name="Triangle isocèle 2"/>
          <p:cNvSpPr/>
          <p:nvPr/>
        </p:nvSpPr>
        <p:spPr>
          <a:xfrm>
            <a:off x="4716016" y="2276872"/>
            <a:ext cx="2592288" cy="2592288"/>
          </a:xfrm>
          <a:prstGeom prst="triangl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Triangle isocèle 3"/>
          <p:cNvSpPr/>
          <p:nvPr/>
        </p:nvSpPr>
        <p:spPr>
          <a:xfrm>
            <a:off x="1412032" y="2285256"/>
            <a:ext cx="2592288" cy="2592288"/>
          </a:xfrm>
          <a:prstGeom prst="triangl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ZoneTexte 4"/>
          <p:cNvSpPr txBox="1"/>
          <p:nvPr/>
        </p:nvSpPr>
        <p:spPr>
          <a:xfrm>
            <a:off x="4860032" y="1844824"/>
            <a:ext cx="2480166" cy="369332"/>
          </a:xfrm>
          <a:prstGeom prst="rect">
            <a:avLst/>
          </a:prstGeom>
          <a:noFill/>
        </p:spPr>
        <p:txBody>
          <a:bodyPr wrap="none" rtlCol="0">
            <a:spAutoFit/>
          </a:bodyPr>
          <a:lstStyle/>
          <a:p>
            <a:r>
              <a:rPr lang="fr-FR" b="1" dirty="0" smtClean="0">
                <a:solidFill>
                  <a:schemeClr val="accent2">
                    <a:lumMod val="75000"/>
                  </a:schemeClr>
                </a:solidFill>
              </a:rPr>
              <a:t>Pensées rationnelles</a:t>
            </a:r>
            <a:endParaRPr lang="fr-FR" b="1" dirty="0">
              <a:solidFill>
                <a:schemeClr val="accent2">
                  <a:lumMod val="75000"/>
                </a:schemeClr>
              </a:solidFill>
            </a:endParaRPr>
          </a:p>
        </p:txBody>
      </p:sp>
      <p:sp>
        <p:nvSpPr>
          <p:cNvPr id="6" name="ZoneTexte 5"/>
          <p:cNvSpPr txBox="1"/>
          <p:nvPr/>
        </p:nvSpPr>
        <p:spPr>
          <a:xfrm>
            <a:off x="1475656" y="1844824"/>
            <a:ext cx="2634054" cy="369332"/>
          </a:xfrm>
          <a:prstGeom prst="rect">
            <a:avLst/>
          </a:prstGeom>
          <a:noFill/>
        </p:spPr>
        <p:txBody>
          <a:bodyPr wrap="none" rtlCol="0">
            <a:spAutoFit/>
          </a:bodyPr>
          <a:lstStyle/>
          <a:p>
            <a:r>
              <a:rPr lang="fr-FR" b="1" dirty="0" smtClean="0">
                <a:solidFill>
                  <a:srgbClr val="FF0000"/>
                </a:solidFill>
              </a:rPr>
              <a:t>Pensées irrationnelles</a:t>
            </a:r>
            <a:endParaRPr lang="fr-FR" b="1" dirty="0">
              <a:solidFill>
                <a:srgbClr val="FF0000"/>
              </a:solidFill>
            </a:endParaRPr>
          </a:p>
        </p:txBody>
      </p:sp>
      <p:sp>
        <p:nvSpPr>
          <p:cNvPr id="7" name="ZoneTexte 6"/>
          <p:cNvSpPr txBox="1"/>
          <p:nvPr/>
        </p:nvSpPr>
        <p:spPr>
          <a:xfrm>
            <a:off x="6804248" y="4509120"/>
            <a:ext cx="432048" cy="369332"/>
          </a:xfrm>
          <a:prstGeom prst="rect">
            <a:avLst/>
          </a:prstGeom>
          <a:noFill/>
        </p:spPr>
        <p:txBody>
          <a:bodyPr wrap="square" rtlCol="0">
            <a:spAutoFit/>
          </a:bodyPr>
          <a:lstStyle/>
          <a:p>
            <a:r>
              <a:rPr lang="fr-FR" dirty="0" smtClean="0"/>
              <a:t>C</a:t>
            </a:r>
            <a:endParaRPr lang="fr-FR" dirty="0"/>
          </a:p>
        </p:txBody>
      </p:sp>
      <p:sp>
        <p:nvSpPr>
          <p:cNvPr id="10" name="ZoneTexte 9"/>
          <p:cNvSpPr txBox="1"/>
          <p:nvPr/>
        </p:nvSpPr>
        <p:spPr>
          <a:xfrm>
            <a:off x="5850728" y="2420888"/>
            <a:ext cx="432048" cy="369332"/>
          </a:xfrm>
          <a:prstGeom prst="rect">
            <a:avLst/>
          </a:prstGeom>
          <a:noFill/>
        </p:spPr>
        <p:txBody>
          <a:bodyPr wrap="square" rtlCol="0">
            <a:spAutoFit/>
          </a:bodyPr>
          <a:lstStyle/>
          <a:p>
            <a:r>
              <a:rPr lang="fr-FR" dirty="0"/>
              <a:t>P</a:t>
            </a:r>
          </a:p>
        </p:txBody>
      </p:sp>
      <p:sp>
        <p:nvSpPr>
          <p:cNvPr id="11" name="ZoneTexte 10"/>
          <p:cNvSpPr txBox="1"/>
          <p:nvPr/>
        </p:nvSpPr>
        <p:spPr>
          <a:xfrm>
            <a:off x="4860032" y="4499828"/>
            <a:ext cx="432048" cy="369332"/>
          </a:xfrm>
          <a:prstGeom prst="rect">
            <a:avLst/>
          </a:prstGeom>
          <a:noFill/>
        </p:spPr>
        <p:txBody>
          <a:bodyPr wrap="square" rtlCol="0">
            <a:spAutoFit/>
          </a:bodyPr>
          <a:lstStyle/>
          <a:p>
            <a:r>
              <a:rPr lang="fr-FR" dirty="0"/>
              <a:t>E</a:t>
            </a:r>
          </a:p>
        </p:txBody>
      </p:sp>
      <p:sp>
        <p:nvSpPr>
          <p:cNvPr id="14" name="ZoneTexte 13"/>
          <p:cNvSpPr txBox="1"/>
          <p:nvPr/>
        </p:nvSpPr>
        <p:spPr>
          <a:xfrm>
            <a:off x="3491880" y="4509120"/>
            <a:ext cx="432048" cy="369332"/>
          </a:xfrm>
          <a:prstGeom prst="rect">
            <a:avLst/>
          </a:prstGeom>
          <a:noFill/>
        </p:spPr>
        <p:txBody>
          <a:bodyPr wrap="square" rtlCol="0">
            <a:spAutoFit/>
          </a:bodyPr>
          <a:lstStyle/>
          <a:p>
            <a:r>
              <a:rPr lang="fr-FR" dirty="0" smtClean="0"/>
              <a:t>C</a:t>
            </a:r>
            <a:endParaRPr lang="fr-FR" dirty="0"/>
          </a:p>
        </p:txBody>
      </p:sp>
      <p:sp>
        <p:nvSpPr>
          <p:cNvPr id="15" name="ZoneTexte 14"/>
          <p:cNvSpPr txBox="1"/>
          <p:nvPr/>
        </p:nvSpPr>
        <p:spPr>
          <a:xfrm>
            <a:off x="2538360" y="2420888"/>
            <a:ext cx="432048" cy="369332"/>
          </a:xfrm>
          <a:prstGeom prst="rect">
            <a:avLst/>
          </a:prstGeom>
          <a:noFill/>
        </p:spPr>
        <p:txBody>
          <a:bodyPr wrap="square" rtlCol="0">
            <a:spAutoFit/>
          </a:bodyPr>
          <a:lstStyle/>
          <a:p>
            <a:r>
              <a:rPr lang="fr-FR" dirty="0"/>
              <a:t>P</a:t>
            </a:r>
          </a:p>
        </p:txBody>
      </p:sp>
      <p:sp>
        <p:nvSpPr>
          <p:cNvPr id="16" name="ZoneTexte 15"/>
          <p:cNvSpPr txBox="1"/>
          <p:nvPr/>
        </p:nvSpPr>
        <p:spPr>
          <a:xfrm>
            <a:off x="1547664" y="4499828"/>
            <a:ext cx="432048" cy="369332"/>
          </a:xfrm>
          <a:prstGeom prst="rect">
            <a:avLst/>
          </a:prstGeom>
          <a:noFill/>
        </p:spPr>
        <p:txBody>
          <a:bodyPr wrap="square" rtlCol="0">
            <a:spAutoFit/>
          </a:bodyPr>
          <a:lstStyle/>
          <a:p>
            <a:r>
              <a:rPr lang="fr-FR" dirty="0"/>
              <a:t>E</a:t>
            </a:r>
          </a:p>
        </p:txBody>
      </p:sp>
      <p:sp>
        <p:nvSpPr>
          <p:cNvPr id="17" name="ZoneTexte 16"/>
          <p:cNvSpPr txBox="1"/>
          <p:nvPr/>
        </p:nvSpPr>
        <p:spPr>
          <a:xfrm>
            <a:off x="2267744" y="3717032"/>
            <a:ext cx="889987" cy="369332"/>
          </a:xfrm>
          <a:prstGeom prst="rect">
            <a:avLst/>
          </a:prstGeom>
          <a:noFill/>
        </p:spPr>
        <p:txBody>
          <a:bodyPr wrap="none" rtlCol="0">
            <a:spAutoFit/>
          </a:bodyPr>
          <a:lstStyle/>
          <a:p>
            <a:r>
              <a:rPr lang="fr-FR" b="1" dirty="0" smtClean="0">
                <a:solidFill>
                  <a:srgbClr val="FF0000"/>
                </a:solidFill>
              </a:rPr>
              <a:t>Stress</a:t>
            </a:r>
            <a:endParaRPr lang="fr-FR" b="1" dirty="0">
              <a:solidFill>
                <a:srgbClr val="FF0000"/>
              </a:solidFill>
            </a:endParaRPr>
          </a:p>
        </p:txBody>
      </p:sp>
      <p:sp>
        <p:nvSpPr>
          <p:cNvPr id="18" name="ZoneTexte 17"/>
          <p:cNvSpPr txBox="1"/>
          <p:nvPr/>
        </p:nvSpPr>
        <p:spPr>
          <a:xfrm rot="17710796">
            <a:off x="932602" y="4051887"/>
            <a:ext cx="1133644" cy="369332"/>
          </a:xfrm>
          <a:prstGeom prst="rect">
            <a:avLst/>
          </a:prstGeom>
          <a:noFill/>
        </p:spPr>
        <p:txBody>
          <a:bodyPr wrap="none" rtlCol="0">
            <a:spAutoFit/>
          </a:bodyPr>
          <a:lstStyle/>
          <a:p>
            <a:r>
              <a:rPr lang="fr-FR" dirty="0" smtClean="0"/>
              <a:t>Angoisse</a:t>
            </a:r>
            <a:endParaRPr lang="fr-FR" dirty="0"/>
          </a:p>
        </p:txBody>
      </p:sp>
      <p:sp>
        <p:nvSpPr>
          <p:cNvPr id="19" name="ZoneTexte 18"/>
          <p:cNvSpPr txBox="1"/>
          <p:nvPr/>
        </p:nvSpPr>
        <p:spPr>
          <a:xfrm rot="3924927">
            <a:off x="3310080" y="4063074"/>
            <a:ext cx="1197764" cy="369332"/>
          </a:xfrm>
          <a:prstGeom prst="rect">
            <a:avLst/>
          </a:prstGeom>
          <a:noFill/>
        </p:spPr>
        <p:txBody>
          <a:bodyPr wrap="none" rtlCol="0">
            <a:spAutoFit/>
          </a:bodyPr>
          <a:lstStyle/>
          <a:p>
            <a:r>
              <a:rPr lang="fr-FR" dirty="0" smtClean="0"/>
              <a:t>Inadaptés</a:t>
            </a:r>
            <a:endParaRPr lang="fr-FR" dirty="0"/>
          </a:p>
        </p:txBody>
      </p:sp>
      <p:sp>
        <p:nvSpPr>
          <p:cNvPr id="20" name="ZoneTexte 19"/>
          <p:cNvSpPr txBox="1"/>
          <p:nvPr/>
        </p:nvSpPr>
        <p:spPr>
          <a:xfrm>
            <a:off x="5580112" y="3717032"/>
            <a:ext cx="877163" cy="369332"/>
          </a:xfrm>
          <a:prstGeom prst="rect">
            <a:avLst/>
          </a:prstGeom>
          <a:noFill/>
        </p:spPr>
        <p:txBody>
          <a:bodyPr wrap="none" rtlCol="0">
            <a:spAutoFit/>
          </a:bodyPr>
          <a:lstStyle/>
          <a:p>
            <a:r>
              <a:rPr lang="fr-FR" b="1" dirty="0" smtClean="0">
                <a:solidFill>
                  <a:schemeClr val="accent2">
                    <a:lumMod val="75000"/>
                  </a:schemeClr>
                </a:solidFill>
              </a:rPr>
              <a:t>Calme</a:t>
            </a:r>
            <a:endParaRPr lang="fr-FR" b="1" dirty="0">
              <a:solidFill>
                <a:schemeClr val="accent2">
                  <a:lumMod val="75000"/>
                </a:schemeClr>
              </a:solidFill>
            </a:endParaRPr>
          </a:p>
        </p:txBody>
      </p:sp>
      <p:sp>
        <p:nvSpPr>
          <p:cNvPr id="21" name="ZoneTexte 20"/>
          <p:cNvSpPr txBox="1"/>
          <p:nvPr/>
        </p:nvSpPr>
        <p:spPr>
          <a:xfrm rot="3819900">
            <a:off x="6754927" y="4076309"/>
            <a:ext cx="1031051" cy="369332"/>
          </a:xfrm>
          <a:prstGeom prst="rect">
            <a:avLst/>
          </a:prstGeom>
          <a:noFill/>
        </p:spPr>
        <p:txBody>
          <a:bodyPr wrap="none" rtlCol="0">
            <a:spAutoFit/>
          </a:bodyPr>
          <a:lstStyle/>
          <a:p>
            <a:r>
              <a:rPr lang="fr-FR" dirty="0" smtClean="0"/>
              <a:t>Adaptés</a:t>
            </a:r>
            <a:endParaRPr lang="fr-FR" dirty="0"/>
          </a:p>
        </p:txBody>
      </p:sp>
      <p:sp>
        <p:nvSpPr>
          <p:cNvPr id="22" name="ZoneTexte 21"/>
          <p:cNvSpPr txBox="1"/>
          <p:nvPr/>
        </p:nvSpPr>
        <p:spPr>
          <a:xfrm rot="17927308">
            <a:off x="4408437" y="4008068"/>
            <a:ext cx="877163" cy="369332"/>
          </a:xfrm>
          <a:prstGeom prst="rect">
            <a:avLst/>
          </a:prstGeom>
          <a:noFill/>
        </p:spPr>
        <p:txBody>
          <a:bodyPr wrap="none" rtlCol="0">
            <a:spAutoFit/>
          </a:bodyPr>
          <a:lstStyle/>
          <a:p>
            <a:r>
              <a:rPr lang="fr-FR" dirty="0" smtClean="0"/>
              <a:t>Neutre</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78098"/>
          </a:xfrm>
        </p:spPr>
        <p:txBody>
          <a:bodyPr>
            <a:normAutofit/>
          </a:bodyPr>
          <a:lstStyle/>
          <a:p>
            <a:r>
              <a:rPr lang="fr-FR" dirty="0" smtClean="0"/>
              <a:t>Différents types de stress</a:t>
            </a:r>
            <a:endParaRPr lang="fr-FR" dirty="0"/>
          </a:p>
        </p:txBody>
      </p:sp>
      <p:sp>
        <p:nvSpPr>
          <p:cNvPr id="3" name="Espace réservé du contenu 2"/>
          <p:cNvSpPr>
            <a:spLocks noGrp="1"/>
          </p:cNvSpPr>
          <p:nvPr>
            <p:ph idx="1"/>
          </p:nvPr>
        </p:nvSpPr>
        <p:spPr>
          <a:xfrm>
            <a:off x="457200" y="1196752"/>
            <a:ext cx="7467600" cy="5277200"/>
          </a:xfrm>
        </p:spPr>
        <p:txBody>
          <a:bodyPr/>
          <a:lstStyle/>
          <a:p>
            <a:pPr>
              <a:buNone/>
            </a:pPr>
            <a:endParaRPr lang="fr-FR" sz="2000" b="1" dirty="0" smtClean="0"/>
          </a:p>
          <a:p>
            <a:r>
              <a:rPr lang="fr-FR" sz="2000" b="1" dirty="0" smtClean="0"/>
              <a:t>Les 4 états fonctionnels de l'instinct : </a:t>
            </a:r>
          </a:p>
          <a:p>
            <a:endParaRPr lang="fr-FR" sz="2000" b="1" dirty="0" smtClean="0"/>
          </a:p>
          <a:p>
            <a:pPr>
              <a:buNone/>
            </a:pPr>
            <a:endParaRPr lang="fr-FR" sz="2000" b="1" dirty="0" smtClean="0"/>
          </a:p>
          <a:p>
            <a:pPr algn="ctr"/>
            <a:r>
              <a:rPr lang="fr-FR" sz="2000" b="1" dirty="0" smtClean="0">
                <a:solidFill>
                  <a:schemeClr val="accent1"/>
                </a:solidFill>
              </a:rPr>
              <a:t>CALME</a:t>
            </a:r>
          </a:p>
          <a:p>
            <a:pPr algn="ctr"/>
            <a:r>
              <a:rPr lang="fr-FR" sz="2000" b="1" dirty="0" smtClean="0">
                <a:solidFill>
                  <a:schemeClr val="accent1"/>
                </a:solidFill>
              </a:rPr>
              <a:t>FUITE</a:t>
            </a:r>
          </a:p>
          <a:p>
            <a:pPr algn="ctr"/>
            <a:r>
              <a:rPr lang="fr-FR" sz="2000" b="1" dirty="0" smtClean="0">
                <a:solidFill>
                  <a:schemeClr val="accent1"/>
                </a:solidFill>
              </a:rPr>
              <a:t>LUTTE</a:t>
            </a:r>
          </a:p>
          <a:p>
            <a:pPr algn="ctr"/>
            <a:r>
              <a:rPr lang="fr-FR" sz="2000" b="1" dirty="0" smtClean="0">
                <a:solidFill>
                  <a:schemeClr val="accent1"/>
                </a:solidFill>
              </a:rPr>
              <a:t>INHIBITION</a:t>
            </a:r>
          </a:p>
          <a:p>
            <a:pPr>
              <a:buNone/>
            </a:pPr>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274638"/>
            <a:ext cx="7139136" cy="706090"/>
          </a:xfrm>
        </p:spPr>
        <p:txBody>
          <a:bodyPr>
            <a:normAutofit/>
          </a:bodyPr>
          <a:lstStyle/>
          <a:p>
            <a:r>
              <a:rPr lang="fr-FR" sz="3200" dirty="0" smtClean="0"/>
              <a:t>pensées – émotions – comportements</a:t>
            </a:r>
            <a:endParaRPr lang="fr-FR" dirty="0" smtClean="0"/>
          </a:p>
        </p:txBody>
      </p:sp>
      <p:sp>
        <p:nvSpPr>
          <p:cNvPr id="6" name="Triangle isocèle 5"/>
          <p:cNvSpPr/>
          <p:nvPr/>
        </p:nvSpPr>
        <p:spPr>
          <a:xfrm>
            <a:off x="3079410" y="2132856"/>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3079410" y="5229200"/>
            <a:ext cx="2232248" cy="369332"/>
          </a:xfrm>
          <a:prstGeom prst="rect">
            <a:avLst/>
          </a:prstGeom>
          <a:noFill/>
        </p:spPr>
        <p:txBody>
          <a:bodyPr wrap="square" rtlCol="0">
            <a:spAutoFit/>
          </a:bodyPr>
          <a:lstStyle/>
          <a:p>
            <a:pPr algn="ctr"/>
            <a:r>
              <a:rPr lang="fr-FR" dirty="0" smtClean="0"/>
              <a:t>Je me casse</a:t>
            </a:r>
            <a:endParaRPr lang="fr-FR" dirty="0"/>
          </a:p>
        </p:txBody>
      </p:sp>
      <p:sp>
        <p:nvSpPr>
          <p:cNvPr id="10" name="ZoneTexte 9"/>
          <p:cNvSpPr txBox="1"/>
          <p:nvPr/>
        </p:nvSpPr>
        <p:spPr>
          <a:xfrm>
            <a:off x="4860032" y="4571836"/>
            <a:ext cx="432048" cy="369332"/>
          </a:xfrm>
          <a:prstGeom prst="rect">
            <a:avLst/>
          </a:prstGeom>
          <a:noFill/>
        </p:spPr>
        <p:txBody>
          <a:bodyPr wrap="square" rtlCol="0">
            <a:spAutoFit/>
          </a:bodyPr>
          <a:lstStyle/>
          <a:p>
            <a:r>
              <a:rPr lang="fr-FR" dirty="0" smtClean="0"/>
              <a:t>C</a:t>
            </a:r>
            <a:endParaRPr lang="fr-FR" dirty="0"/>
          </a:p>
        </p:txBody>
      </p:sp>
      <p:sp>
        <p:nvSpPr>
          <p:cNvPr id="11" name="ZoneTexte 10"/>
          <p:cNvSpPr txBox="1"/>
          <p:nvPr/>
        </p:nvSpPr>
        <p:spPr>
          <a:xfrm>
            <a:off x="4029162" y="2348880"/>
            <a:ext cx="432048" cy="369332"/>
          </a:xfrm>
          <a:prstGeom prst="rect">
            <a:avLst/>
          </a:prstGeom>
          <a:noFill/>
        </p:spPr>
        <p:txBody>
          <a:bodyPr wrap="square" rtlCol="0">
            <a:spAutoFit/>
          </a:bodyPr>
          <a:lstStyle/>
          <a:p>
            <a:r>
              <a:rPr lang="fr-FR" dirty="0" smtClean="0"/>
              <a:t>P </a:t>
            </a:r>
            <a:endParaRPr lang="fr-FR" dirty="0"/>
          </a:p>
        </p:txBody>
      </p:sp>
      <p:sp>
        <p:nvSpPr>
          <p:cNvPr id="12" name="ZoneTexte 11"/>
          <p:cNvSpPr txBox="1"/>
          <p:nvPr/>
        </p:nvSpPr>
        <p:spPr>
          <a:xfrm>
            <a:off x="3223426" y="4571836"/>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691680" y="1196752"/>
            <a:ext cx="5400600" cy="646331"/>
          </a:xfrm>
          <a:prstGeom prst="rect">
            <a:avLst/>
          </a:prstGeom>
          <a:noFill/>
        </p:spPr>
        <p:txBody>
          <a:bodyPr wrap="square" rtlCol="0">
            <a:spAutoFit/>
          </a:bodyPr>
          <a:lstStyle/>
          <a:p>
            <a:r>
              <a:rPr lang="fr-FR" b="1" dirty="0" smtClean="0"/>
              <a:t>Repérons les indices ?? Pensées, Emotions, Comportements = Intelligence du stress </a:t>
            </a:r>
            <a:endParaRPr lang="fr-FR" b="1" dirty="0"/>
          </a:p>
        </p:txBody>
      </p:sp>
      <p:sp>
        <p:nvSpPr>
          <p:cNvPr id="20" name="ZoneTexte 19"/>
          <p:cNvSpPr txBox="1"/>
          <p:nvPr/>
        </p:nvSpPr>
        <p:spPr>
          <a:xfrm>
            <a:off x="3783471" y="3356992"/>
            <a:ext cx="736099" cy="369332"/>
          </a:xfrm>
          <a:prstGeom prst="rect">
            <a:avLst/>
          </a:prstGeom>
          <a:noFill/>
        </p:spPr>
        <p:txBody>
          <a:bodyPr wrap="none" rtlCol="0">
            <a:spAutoFit/>
          </a:bodyPr>
          <a:lstStyle/>
          <a:p>
            <a:r>
              <a:rPr lang="fr-FR" b="1" dirty="0" smtClean="0">
                <a:solidFill>
                  <a:srgbClr val="FF0000"/>
                </a:solidFill>
              </a:rPr>
              <a:t>Fuite</a:t>
            </a:r>
            <a:endParaRPr lang="fr-FR" b="1" dirty="0">
              <a:solidFill>
                <a:srgbClr val="FF0000"/>
              </a:solidFill>
            </a:endParaRPr>
          </a:p>
        </p:txBody>
      </p:sp>
      <p:sp>
        <p:nvSpPr>
          <p:cNvPr id="23" name="ZoneTexte 22"/>
          <p:cNvSpPr txBox="1"/>
          <p:nvPr/>
        </p:nvSpPr>
        <p:spPr>
          <a:xfrm>
            <a:off x="4519570" y="1916833"/>
            <a:ext cx="3076766" cy="923330"/>
          </a:xfrm>
          <a:prstGeom prst="rect">
            <a:avLst/>
          </a:prstGeom>
          <a:noFill/>
        </p:spPr>
        <p:txBody>
          <a:bodyPr wrap="square" rtlCol="0">
            <a:spAutoFit/>
          </a:bodyPr>
          <a:lstStyle/>
          <a:p>
            <a:r>
              <a:rPr lang="fr-FR" b="1" dirty="0" smtClean="0"/>
              <a:t>Confusion</a:t>
            </a:r>
          </a:p>
          <a:p>
            <a:r>
              <a:rPr lang="fr-FR" b="1" dirty="0" smtClean="0"/>
              <a:t>Je ne sais plus par quel bout... Prendre les choses</a:t>
            </a:r>
            <a:endParaRPr lang="fr-FR" b="1" dirty="0"/>
          </a:p>
        </p:txBody>
      </p:sp>
      <p:sp>
        <p:nvSpPr>
          <p:cNvPr id="24" name="ZoneTexte 23"/>
          <p:cNvSpPr txBox="1"/>
          <p:nvPr/>
        </p:nvSpPr>
        <p:spPr>
          <a:xfrm rot="4035750">
            <a:off x="5008776" y="4248962"/>
            <a:ext cx="774571" cy="369332"/>
          </a:xfrm>
          <a:prstGeom prst="rect">
            <a:avLst/>
          </a:prstGeom>
          <a:noFill/>
        </p:spPr>
        <p:txBody>
          <a:bodyPr wrap="none" rtlCol="0">
            <a:spAutoFit/>
          </a:bodyPr>
          <a:lstStyle/>
          <a:p>
            <a:r>
              <a:rPr lang="fr-FR" dirty="0" smtClean="0"/>
              <a:t>Recul</a:t>
            </a:r>
            <a:endParaRPr lang="fr-FR" dirty="0"/>
          </a:p>
        </p:txBody>
      </p:sp>
      <p:sp>
        <p:nvSpPr>
          <p:cNvPr id="25" name="ZoneTexte 24"/>
          <p:cNvSpPr txBox="1"/>
          <p:nvPr/>
        </p:nvSpPr>
        <p:spPr>
          <a:xfrm rot="17562415">
            <a:off x="2793575" y="3574128"/>
            <a:ext cx="1369286" cy="646331"/>
          </a:xfrm>
          <a:prstGeom prst="rect">
            <a:avLst/>
          </a:prstGeom>
          <a:noFill/>
        </p:spPr>
        <p:txBody>
          <a:bodyPr wrap="none" rtlCol="0">
            <a:spAutoFit/>
          </a:bodyPr>
          <a:lstStyle/>
          <a:p>
            <a:r>
              <a:rPr lang="fr-FR" dirty="0" smtClean="0"/>
              <a:t>Peur d'être </a:t>
            </a:r>
          </a:p>
          <a:p>
            <a:r>
              <a:rPr lang="fr-FR" dirty="0" smtClean="0"/>
              <a:t>contraint</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6995120" cy="706090"/>
          </a:xfrm>
        </p:spPr>
        <p:txBody>
          <a:bodyPr>
            <a:normAutofit/>
          </a:bodyPr>
          <a:lstStyle/>
          <a:p>
            <a:r>
              <a:rPr lang="fr-FR" sz="3200" dirty="0" smtClean="0"/>
              <a:t>pensées – émotions – comportements</a:t>
            </a:r>
            <a:endParaRPr lang="fr-FR" dirty="0" smtClean="0"/>
          </a:p>
        </p:txBody>
      </p:sp>
      <p:sp>
        <p:nvSpPr>
          <p:cNvPr id="4" name="Triangle isocèle 3"/>
          <p:cNvSpPr/>
          <p:nvPr/>
        </p:nvSpPr>
        <p:spPr>
          <a:xfrm>
            <a:off x="3131840" y="2132856"/>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3131840" y="5229200"/>
            <a:ext cx="2232248" cy="369332"/>
          </a:xfrm>
          <a:prstGeom prst="rect">
            <a:avLst/>
          </a:prstGeom>
          <a:noFill/>
        </p:spPr>
        <p:txBody>
          <a:bodyPr wrap="square" rtlCol="0">
            <a:spAutoFit/>
          </a:bodyPr>
          <a:lstStyle/>
          <a:p>
            <a:pPr algn="ctr"/>
            <a:r>
              <a:rPr lang="fr-FR" dirty="0" smtClean="0"/>
              <a:t>Je casse</a:t>
            </a:r>
            <a:endParaRPr lang="fr-FR" dirty="0"/>
          </a:p>
        </p:txBody>
      </p:sp>
      <p:sp>
        <p:nvSpPr>
          <p:cNvPr id="16" name="ZoneTexte 15"/>
          <p:cNvSpPr txBox="1"/>
          <p:nvPr/>
        </p:nvSpPr>
        <p:spPr>
          <a:xfrm>
            <a:off x="4932040" y="4571836"/>
            <a:ext cx="432048" cy="369332"/>
          </a:xfrm>
          <a:prstGeom prst="rect">
            <a:avLst/>
          </a:prstGeom>
          <a:noFill/>
        </p:spPr>
        <p:txBody>
          <a:bodyPr wrap="square" rtlCol="0">
            <a:spAutoFit/>
          </a:bodyPr>
          <a:lstStyle/>
          <a:p>
            <a:r>
              <a:rPr lang="fr-FR" dirty="0" smtClean="0"/>
              <a:t>C</a:t>
            </a:r>
            <a:endParaRPr lang="fr-FR" dirty="0"/>
          </a:p>
        </p:txBody>
      </p:sp>
      <p:sp>
        <p:nvSpPr>
          <p:cNvPr id="17" name="ZoneTexte 16"/>
          <p:cNvSpPr txBox="1"/>
          <p:nvPr/>
        </p:nvSpPr>
        <p:spPr>
          <a:xfrm>
            <a:off x="4081592" y="2348880"/>
            <a:ext cx="432048" cy="369332"/>
          </a:xfrm>
          <a:prstGeom prst="rect">
            <a:avLst/>
          </a:prstGeom>
          <a:noFill/>
        </p:spPr>
        <p:txBody>
          <a:bodyPr wrap="square" rtlCol="0">
            <a:spAutoFit/>
          </a:bodyPr>
          <a:lstStyle/>
          <a:p>
            <a:r>
              <a:rPr lang="fr-FR" dirty="0"/>
              <a:t>P</a:t>
            </a:r>
          </a:p>
        </p:txBody>
      </p:sp>
      <p:sp>
        <p:nvSpPr>
          <p:cNvPr id="18" name="ZoneTexte 17"/>
          <p:cNvSpPr txBox="1"/>
          <p:nvPr/>
        </p:nvSpPr>
        <p:spPr>
          <a:xfrm>
            <a:off x="3275856" y="4571836"/>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691680" y="1196752"/>
            <a:ext cx="5400600" cy="646331"/>
          </a:xfrm>
          <a:prstGeom prst="rect">
            <a:avLst/>
          </a:prstGeom>
          <a:noFill/>
        </p:spPr>
        <p:txBody>
          <a:bodyPr wrap="square" rtlCol="0">
            <a:spAutoFit/>
          </a:bodyPr>
          <a:lstStyle/>
          <a:p>
            <a:r>
              <a:rPr lang="fr-FR" b="1" dirty="0" smtClean="0"/>
              <a:t>Repérons les indices ?? Pensées, Emotions, Comportements = Intelligence du stress </a:t>
            </a:r>
            <a:endParaRPr lang="fr-FR" b="1" dirty="0"/>
          </a:p>
        </p:txBody>
      </p:sp>
      <p:sp>
        <p:nvSpPr>
          <p:cNvPr id="22" name="ZoneTexte 21"/>
          <p:cNvSpPr txBox="1"/>
          <p:nvPr/>
        </p:nvSpPr>
        <p:spPr>
          <a:xfrm>
            <a:off x="3895085" y="3429000"/>
            <a:ext cx="748923" cy="369332"/>
          </a:xfrm>
          <a:prstGeom prst="rect">
            <a:avLst/>
          </a:prstGeom>
          <a:noFill/>
        </p:spPr>
        <p:txBody>
          <a:bodyPr wrap="none" rtlCol="0">
            <a:spAutoFit/>
          </a:bodyPr>
          <a:lstStyle/>
          <a:p>
            <a:r>
              <a:rPr lang="fr-FR" b="1" dirty="0" smtClean="0">
                <a:solidFill>
                  <a:srgbClr val="FF0000"/>
                </a:solidFill>
              </a:rPr>
              <a:t>Lutte</a:t>
            </a:r>
            <a:endParaRPr lang="fr-FR" b="1" dirty="0">
              <a:solidFill>
                <a:srgbClr val="FF0000"/>
              </a:solidFill>
            </a:endParaRPr>
          </a:p>
        </p:txBody>
      </p:sp>
      <p:sp>
        <p:nvSpPr>
          <p:cNvPr id="26" name="ZoneTexte 25"/>
          <p:cNvSpPr txBox="1"/>
          <p:nvPr/>
        </p:nvSpPr>
        <p:spPr>
          <a:xfrm>
            <a:off x="4499992" y="1908700"/>
            <a:ext cx="3096344" cy="584775"/>
          </a:xfrm>
          <a:prstGeom prst="rect">
            <a:avLst/>
          </a:prstGeom>
          <a:noFill/>
        </p:spPr>
        <p:txBody>
          <a:bodyPr wrap="square" rtlCol="0">
            <a:spAutoFit/>
          </a:bodyPr>
          <a:lstStyle/>
          <a:p>
            <a:r>
              <a:rPr lang="fr-FR" sz="1600" b="1" dirty="0" smtClean="0"/>
              <a:t>J'ai raison, j'ai</a:t>
            </a:r>
          </a:p>
          <a:p>
            <a:r>
              <a:rPr lang="fr-FR" sz="1600" b="1" dirty="0" smtClean="0"/>
              <a:t>besoin qu'on le reconnaisse</a:t>
            </a:r>
            <a:endParaRPr lang="fr-FR" sz="1600" b="1" dirty="0"/>
          </a:p>
        </p:txBody>
      </p:sp>
      <p:sp>
        <p:nvSpPr>
          <p:cNvPr id="29" name="ZoneTexte 28"/>
          <p:cNvSpPr txBox="1"/>
          <p:nvPr/>
        </p:nvSpPr>
        <p:spPr>
          <a:xfrm rot="4035750">
            <a:off x="4671792" y="3672808"/>
            <a:ext cx="646331" cy="646331"/>
          </a:xfrm>
          <a:prstGeom prst="rect">
            <a:avLst/>
          </a:prstGeom>
          <a:noFill/>
        </p:spPr>
        <p:txBody>
          <a:bodyPr wrap="none" rtlCol="0">
            <a:spAutoFit/>
          </a:bodyPr>
          <a:lstStyle/>
          <a:p>
            <a:r>
              <a:rPr lang="fr-FR" dirty="0" smtClean="0"/>
              <a:t>Voix</a:t>
            </a:r>
          </a:p>
          <a:p>
            <a:r>
              <a:rPr lang="fr-FR" dirty="0" smtClean="0"/>
              <a:t>forte</a:t>
            </a:r>
            <a:endParaRPr lang="fr-FR" dirty="0"/>
          </a:p>
        </p:txBody>
      </p:sp>
      <p:sp>
        <p:nvSpPr>
          <p:cNvPr id="30" name="ZoneTexte 29"/>
          <p:cNvSpPr txBox="1"/>
          <p:nvPr/>
        </p:nvSpPr>
        <p:spPr>
          <a:xfrm rot="17550087">
            <a:off x="2822370" y="3637864"/>
            <a:ext cx="1351652" cy="646331"/>
          </a:xfrm>
          <a:prstGeom prst="rect">
            <a:avLst/>
          </a:prstGeom>
          <a:noFill/>
        </p:spPr>
        <p:txBody>
          <a:bodyPr wrap="none" rtlCol="0">
            <a:spAutoFit/>
          </a:bodyPr>
          <a:lstStyle/>
          <a:p>
            <a:r>
              <a:rPr lang="fr-FR" dirty="0" smtClean="0"/>
              <a:t>Agacement</a:t>
            </a:r>
          </a:p>
          <a:p>
            <a:r>
              <a:rPr lang="fr-FR" dirty="0" smtClean="0"/>
              <a:t>Nervosité</a:t>
            </a: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274638"/>
            <a:ext cx="7139136" cy="706090"/>
          </a:xfrm>
        </p:spPr>
        <p:txBody>
          <a:bodyPr>
            <a:normAutofit/>
          </a:bodyPr>
          <a:lstStyle/>
          <a:p>
            <a:r>
              <a:rPr lang="fr-FR" sz="3200" dirty="0" smtClean="0"/>
              <a:t>pensées – émotions – comportements</a:t>
            </a:r>
            <a:endParaRPr lang="fr-FR" dirty="0" smtClean="0"/>
          </a:p>
        </p:txBody>
      </p:sp>
      <p:sp>
        <p:nvSpPr>
          <p:cNvPr id="5" name="Triangle isocèle 4"/>
          <p:cNvSpPr/>
          <p:nvPr/>
        </p:nvSpPr>
        <p:spPr>
          <a:xfrm>
            <a:off x="2883008" y="2267580"/>
            <a:ext cx="2232248" cy="2808312"/>
          </a:xfrm>
          <a:prstGeom prst="triangle">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2883008" y="5352160"/>
            <a:ext cx="2232248" cy="369332"/>
          </a:xfrm>
          <a:prstGeom prst="rect">
            <a:avLst/>
          </a:prstGeom>
          <a:noFill/>
        </p:spPr>
        <p:txBody>
          <a:bodyPr wrap="square" rtlCol="0">
            <a:spAutoFit/>
          </a:bodyPr>
          <a:lstStyle/>
          <a:p>
            <a:pPr algn="ctr"/>
            <a:r>
              <a:rPr lang="fr-FR" dirty="0" smtClean="0"/>
              <a:t>Je suis cassé</a:t>
            </a:r>
            <a:endParaRPr lang="fr-FR" dirty="0"/>
          </a:p>
        </p:txBody>
      </p:sp>
      <p:sp>
        <p:nvSpPr>
          <p:cNvPr id="13" name="ZoneTexte 12"/>
          <p:cNvSpPr txBox="1"/>
          <p:nvPr/>
        </p:nvSpPr>
        <p:spPr>
          <a:xfrm>
            <a:off x="4716016" y="4706560"/>
            <a:ext cx="432048" cy="369332"/>
          </a:xfrm>
          <a:prstGeom prst="rect">
            <a:avLst/>
          </a:prstGeom>
          <a:noFill/>
        </p:spPr>
        <p:txBody>
          <a:bodyPr wrap="square" rtlCol="0">
            <a:spAutoFit/>
          </a:bodyPr>
          <a:lstStyle/>
          <a:p>
            <a:r>
              <a:rPr lang="fr-FR" dirty="0" smtClean="0"/>
              <a:t>C</a:t>
            </a:r>
            <a:endParaRPr lang="fr-FR" dirty="0"/>
          </a:p>
        </p:txBody>
      </p:sp>
      <p:sp>
        <p:nvSpPr>
          <p:cNvPr id="14" name="ZoneTexte 13"/>
          <p:cNvSpPr txBox="1"/>
          <p:nvPr/>
        </p:nvSpPr>
        <p:spPr>
          <a:xfrm>
            <a:off x="3832760" y="2483604"/>
            <a:ext cx="432048" cy="369332"/>
          </a:xfrm>
          <a:prstGeom prst="rect">
            <a:avLst/>
          </a:prstGeom>
          <a:noFill/>
        </p:spPr>
        <p:txBody>
          <a:bodyPr wrap="square" rtlCol="0">
            <a:spAutoFit/>
          </a:bodyPr>
          <a:lstStyle/>
          <a:p>
            <a:r>
              <a:rPr lang="fr-FR" dirty="0"/>
              <a:t>P</a:t>
            </a:r>
          </a:p>
        </p:txBody>
      </p:sp>
      <p:sp>
        <p:nvSpPr>
          <p:cNvPr id="15" name="ZoneTexte 14"/>
          <p:cNvSpPr txBox="1"/>
          <p:nvPr/>
        </p:nvSpPr>
        <p:spPr>
          <a:xfrm>
            <a:off x="3027024" y="4706560"/>
            <a:ext cx="432048" cy="369332"/>
          </a:xfrm>
          <a:prstGeom prst="rect">
            <a:avLst/>
          </a:prstGeom>
          <a:noFill/>
        </p:spPr>
        <p:txBody>
          <a:bodyPr wrap="square" rtlCol="0">
            <a:spAutoFit/>
          </a:bodyPr>
          <a:lstStyle/>
          <a:p>
            <a:r>
              <a:rPr lang="fr-FR" dirty="0"/>
              <a:t>E</a:t>
            </a:r>
          </a:p>
        </p:txBody>
      </p:sp>
      <p:sp>
        <p:nvSpPr>
          <p:cNvPr id="19" name="ZoneTexte 18"/>
          <p:cNvSpPr txBox="1"/>
          <p:nvPr/>
        </p:nvSpPr>
        <p:spPr>
          <a:xfrm>
            <a:off x="1331640" y="1196752"/>
            <a:ext cx="5400600" cy="646331"/>
          </a:xfrm>
          <a:prstGeom prst="rect">
            <a:avLst/>
          </a:prstGeom>
          <a:noFill/>
        </p:spPr>
        <p:txBody>
          <a:bodyPr wrap="square" rtlCol="0">
            <a:spAutoFit/>
          </a:bodyPr>
          <a:lstStyle/>
          <a:p>
            <a:r>
              <a:rPr lang="fr-FR" b="1" dirty="0" smtClean="0"/>
              <a:t>Repérons les indices ?? Pensées, Emotions, Comportements = Intelligence du stress </a:t>
            </a:r>
            <a:endParaRPr lang="fr-FR" b="1" dirty="0"/>
          </a:p>
        </p:txBody>
      </p:sp>
      <p:sp>
        <p:nvSpPr>
          <p:cNvPr id="21" name="ZoneTexte 20"/>
          <p:cNvSpPr txBox="1"/>
          <p:nvPr/>
        </p:nvSpPr>
        <p:spPr>
          <a:xfrm>
            <a:off x="3419872" y="3563724"/>
            <a:ext cx="1223412" cy="369332"/>
          </a:xfrm>
          <a:prstGeom prst="rect">
            <a:avLst/>
          </a:prstGeom>
          <a:noFill/>
        </p:spPr>
        <p:txBody>
          <a:bodyPr wrap="none" rtlCol="0">
            <a:spAutoFit/>
          </a:bodyPr>
          <a:lstStyle/>
          <a:p>
            <a:r>
              <a:rPr lang="fr-FR" b="1" dirty="0" smtClean="0">
                <a:solidFill>
                  <a:srgbClr val="FF0000"/>
                </a:solidFill>
              </a:rPr>
              <a:t>Inhibition</a:t>
            </a:r>
            <a:endParaRPr lang="fr-FR" b="1" dirty="0">
              <a:solidFill>
                <a:srgbClr val="FF0000"/>
              </a:solidFill>
            </a:endParaRPr>
          </a:p>
        </p:txBody>
      </p:sp>
      <p:sp>
        <p:nvSpPr>
          <p:cNvPr id="27" name="ZoneTexte 26"/>
          <p:cNvSpPr txBox="1"/>
          <p:nvPr/>
        </p:nvSpPr>
        <p:spPr>
          <a:xfrm>
            <a:off x="4251160" y="2051556"/>
            <a:ext cx="2769112" cy="830997"/>
          </a:xfrm>
          <a:prstGeom prst="rect">
            <a:avLst/>
          </a:prstGeom>
          <a:noFill/>
        </p:spPr>
        <p:txBody>
          <a:bodyPr wrap="square" rtlCol="0">
            <a:spAutoFit/>
          </a:bodyPr>
          <a:lstStyle/>
          <a:p>
            <a:r>
              <a:rPr lang="fr-FR" sz="1600" b="1" dirty="0" smtClean="0"/>
              <a:t>A quoi bon !</a:t>
            </a:r>
          </a:p>
          <a:p>
            <a:r>
              <a:rPr lang="fr-FR" sz="1600" b="1" dirty="0" smtClean="0"/>
              <a:t>Je suis nul</a:t>
            </a:r>
          </a:p>
          <a:p>
            <a:r>
              <a:rPr lang="fr-FR" sz="1600" b="1" dirty="0" smtClean="0"/>
              <a:t>Besoin de réconfort</a:t>
            </a:r>
            <a:endParaRPr lang="fr-FR" sz="1600" b="1" dirty="0"/>
          </a:p>
        </p:txBody>
      </p:sp>
      <p:sp>
        <p:nvSpPr>
          <p:cNvPr id="31" name="ZoneTexte 30"/>
          <p:cNvSpPr txBox="1"/>
          <p:nvPr/>
        </p:nvSpPr>
        <p:spPr>
          <a:xfrm rot="4035750">
            <a:off x="4360146" y="4095555"/>
            <a:ext cx="1018227" cy="646331"/>
          </a:xfrm>
          <a:prstGeom prst="rect">
            <a:avLst/>
          </a:prstGeom>
          <a:noFill/>
        </p:spPr>
        <p:txBody>
          <a:bodyPr wrap="none" rtlCol="0">
            <a:spAutoFit/>
          </a:bodyPr>
          <a:lstStyle/>
          <a:p>
            <a:r>
              <a:rPr lang="fr-FR" dirty="0" smtClean="0"/>
              <a:t>Manque</a:t>
            </a:r>
          </a:p>
          <a:p>
            <a:r>
              <a:rPr lang="fr-FR" dirty="0" smtClean="0"/>
              <a:t>tonus</a:t>
            </a:r>
          </a:p>
        </p:txBody>
      </p:sp>
      <p:sp>
        <p:nvSpPr>
          <p:cNvPr id="32" name="ZoneTexte 31"/>
          <p:cNvSpPr txBox="1"/>
          <p:nvPr/>
        </p:nvSpPr>
        <p:spPr>
          <a:xfrm rot="17550087">
            <a:off x="2577214" y="3778512"/>
            <a:ext cx="1364476" cy="646331"/>
          </a:xfrm>
          <a:prstGeom prst="rect">
            <a:avLst/>
          </a:prstGeom>
          <a:noFill/>
        </p:spPr>
        <p:txBody>
          <a:bodyPr wrap="none" rtlCol="0">
            <a:spAutoFit/>
          </a:bodyPr>
          <a:lstStyle/>
          <a:p>
            <a:r>
              <a:rPr lang="fr-FR" dirty="0" smtClean="0"/>
              <a:t>Abattement</a:t>
            </a:r>
          </a:p>
          <a:p>
            <a:r>
              <a:rPr lang="fr-FR" dirty="0" smtClean="0"/>
              <a:t>Résigné</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16767</TotalTime>
  <Words>2080</Words>
  <Application>Microsoft Office PowerPoint</Application>
  <PresentationFormat>Affichage à l'écran (4:3)</PresentationFormat>
  <Paragraphs>246</Paragraphs>
  <Slides>15</Slides>
  <Notes>15</Notes>
  <HiddenSlides>1</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15</vt:i4>
      </vt:variant>
    </vt:vector>
  </HeadingPairs>
  <TitlesOfParts>
    <vt:vector size="22" baseType="lpstr">
      <vt:lpstr>Arial</vt:lpstr>
      <vt:lpstr>Calibri</vt:lpstr>
      <vt:lpstr>Helvetica</vt:lpstr>
      <vt:lpstr>Trebuchet MS</vt:lpstr>
      <vt:lpstr>Wingdings</vt:lpstr>
      <vt:lpstr>Wingdings 3</vt:lpstr>
      <vt:lpstr>Facette</vt:lpstr>
      <vt:lpstr>RALLYE EMPLOI VAL D’EUROPE</vt:lpstr>
      <vt:lpstr>Déroulement de l’atelier</vt:lpstr>
      <vt:lpstr>1. Les 4 territoires : modes de fonctionnement du cerveau</vt:lpstr>
      <vt:lpstr>2. L'intelligence du stress </vt:lpstr>
      <vt:lpstr>Les modes de fonctionnement du cerveau</vt:lpstr>
      <vt:lpstr>Différents types de stress</vt:lpstr>
      <vt:lpstr>pensées – émotions – comportements</vt:lpstr>
      <vt:lpstr>pensées – émotions – comportements</vt:lpstr>
      <vt:lpstr>pensées – émotions – comportements</vt:lpstr>
      <vt:lpstr> Comment apaiser l'état de fuite   Comment apaiser l'état de lutte    Comment faire face a l'état d'inhibition de l'action</vt:lpstr>
      <vt:lpstr>3. Auto-évaluation Diagnostiquer et gérer les différents états de stress</vt:lpstr>
      <vt:lpstr>4. Comment faire ?  …Par la pratique</vt:lpstr>
      <vt:lpstr>MERCI DE VOTRE ATTENTION</vt:lpstr>
      <vt:lpstr>Stratégies / objectifs des différents stress (Annexe) </vt:lpstr>
      <vt:lpstr>1. Les 4 territoires cérébraux et prise de décisions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Conférence 28 mars 2014</dc:title>
  <dc:creator>evelyne</dc:creator>
  <cp:lastModifiedBy>Utilisateur Windows</cp:lastModifiedBy>
  <cp:revision>82</cp:revision>
  <dcterms:created xsi:type="dcterms:W3CDTF">2014-03-26T10:34:40Z</dcterms:created>
  <dcterms:modified xsi:type="dcterms:W3CDTF">2019-04-09T15:59:23Z</dcterms:modified>
</cp:coreProperties>
</file>