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0693400" cy="15122525"/>
  <p:notesSz cx="10234613" cy="14663738"/>
  <p:defaultTextStyle>
    <a:defPPr>
      <a:defRPr lang="fr-FR"/>
    </a:defPPr>
    <a:lvl1pPr marL="0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57655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15310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67296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3062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78827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34593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3903586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461241" algn="l" defTabSz="111531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61" d="100"/>
          <a:sy n="61" d="100"/>
        </p:scale>
        <p:origin x="-1038" y="-72"/>
      </p:cViewPr>
      <p:guideLst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1" cy="32415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8569433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7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5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8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2330" y="318556"/>
            <a:ext cx="1988305" cy="677362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845" y="318556"/>
            <a:ext cx="5792258" cy="67736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4" y="9717627"/>
            <a:ext cx="9089391" cy="3003500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4" y="6409574"/>
            <a:ext cx="9089391" cy="3308051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76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153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7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06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82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59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35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12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849" y="1851812"/>
            <a:ext cx="3889353" cy="524037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9421" y="1851812"/>
            <a:ext cx="3891210" cy="524037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605604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3385067"/>
            <a:ext cx="4724775" cy="141073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7655" indent="0">
              <a:buNone/>
              <a:defRPr sz="2400" b="1"/>
            </a:lvl2pPr>
            <a:lvl3pPr marL="1115310" indent="0">
              <a:buNone/>
              <a:defRPr sz="2300" b="1"/>
            </a:lvl3pPr>
            <a:lvl4pPr marL="1672966" indent="0">
              <a:buNone/>
              <a:defRPr sz="1900" b="1"/>
            </a:lvl4pPr>
            <a:lvl5pPr marL="2230621" indent="0">
              <a:buNone/>
              <a:defRPr sz="1900" b="1"/>
            </a:lvl5pPr>
            <a:lvl6pPr marL="2788276" indent="0">
              <a:buNone/>
              <a:defRPr sz="1900" b="1"/>
            </a:lvl6pPr>
            <a:lvl7pPr marL="3345931" indent="0">
              <a:buNone/>
              <a:defRPr sz="1900" b="1"/>
            </a:lvl7pPr>
            <a:lvl8pPr marL="3903586" indent="0">
              <a:buNone/>
              <a:defRPr sz="1900" b="1"/>
            </a:lvl8pPr>
            <a:lvl9pPr marL="4461241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4795799"/>
            <a:ext cx="4724775" cy="871295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1" y="3385067"/>
            <a:ext cx="4726631" cy="1410734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57655" indent="0">
              <a:buNone/>
              <a:defRPr sz="2400" b="1"/>
            </a:lvl2pPr>
            <a:lvl3pPr marL="1115310" indent="0">
              <a:buNone/>
              <a:defRPr sz="2300" b="1"/>
            </a:lvl3pPr>
            <a:lvl4pPr marL="1672966" indent="0">
              <a:buNone/>
              <a:defRPr sz="1900" b="1"/>
            </a:lvl4pPr>
            <a:lvl5pPr marL="2230621" indent="0">
              <a:buNone/>
              <a:defRPr sz="1900" b="1"/>
            </a:lvl5pPr>
            <a:lvl6pPr marL="2788276" indent="0">
              <a:buNone/>
              <a:defRPr sz="1900" b="1"/>
            </a:lvl6pPr>
            <a:lvl7pPr marL="3345931" indent="0">
              <a:buNone/>
              <a:defRPr sz="1900" b="1"/>
            </a:lvl7pPr>
            <a:lvl8pPr marL="3903586" indent="0">
              <a:buNone/>
              <a:defRPr sz="1900" b="1"/>
            </a:lvl8pPr>
            <a:lvl9pPr marL="4461241" indent="0">
              <a:buNone/>
              <a:defRPr sz="1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1" y="4795799"/>
            <a:ext cx="4726631" cy="871295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3" y="602099"/>
            <a:ext cx="3518054" cy="256242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602104"/>
            <a:ext cx="5977908" cy="12906655"/>
          </a:xfrm>
        </p:spPr>
        <p:txBody>
          <a:bodyPr/>
          <a:lstStyle>
            <a:lvl1pPr>
              <a:defRPr sz="3800"/>
            </a:lvl1pPr>
            <a:lvl2pPr>
              <a:defRPr sz="3500"/>
            </a:lvl2pPr>
            <a:lvl3pPr>
              <a:defRPr sz="30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3" y="3164530"/>
            <a:ext cx="3518054" cy="10344228"/>
          </a:xfrm>
        </p:spPr>
        <p:txBody>
          <a:bodyPr/>
          <a:lstStyle>
            <a:lvl1pPr marL="0" indent="0">
              <a:buNone/>
              <a:defRPr sz="1700"/>
            </a:lvl1pPr>
            <a:lvl2pPr marL="557655" indent="0">
              <a:buNone/>
              <a:defRPr sz="1400"/>
            </a:lvl2pPr>
            <a:lvl3pPr marL="1115310" indent="0">
              <a:buNone/>
              <a:defRPr sz="1200"/>
            </a:lvl3pPr>
            <a:lvl4pPr marL="1672966" indent="0">
              <a:buNone/>
              <a:defRPr sz="1000"/>
            </a:lvl4pPr>
            <a:lvl5pPr marL="2230621" indent="0">
              <a:buNone/>
              <a:defRPr sz="1000"/>
            </a:lvl5pPr>
            <a:lvl6pPr marL="2788276" indent="0">
              <a:buNone/>
              <a:defRPr sz="1000"/>
            </a:lvl6pPr>
            <a:lvl7pPr marL="3345931" indent="0">
              <a:buNone/>
              <a:defRPr sz="1000"/>
            </a:lvl7pPr>
            <a:lvl8pPr marL="3903586" indent="0">
              <a:buNone/>
              <a:defRPr sz="1000"/>
            </a:lvl8pPr>
            <a:lvl9pPr marL="446124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10585770"/>
            <a:ext cx="6416040" cy="124970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3800"/>
            </a:lvl1pPr>
            <a:lvl2pPr marL="557655" indent="0">
              <a:buNone/>
              <a:defRPr sz="3500"/>
            </a:lvl2pPr>
            <a:lvl3pPr marL="1115310" indent="0">
              <a:buNone/>
              <a:defRPr sz="3000"/>
            </a:lvl3pPr>
            <a:lvl4pPr marL="1672966" indent="0">
              <a:buNone/>
              <a:defRPr sz="2400"/>
            </a:lvl4pPr>
            <a:lvl5pPr marL="2230621" indent="0">
              <a:buNone/>
              <a:defRPr sz="2400"/>
            </a:lvl5pPr>
            <a:lvl6pPr marL="2788276" indent="0">
              <a:buNone/>
              <a:defRPr sz="2400"/>
            </a:lvl6pPr>
            <a:lvl7pPr marL="3345931" indent="0">
              <a:buNone/>
              <a:defRPr sz="2400"/>
            </a:lvl7pPr>
            <a:lvl8pPr marL="3903586" indent="0">
              <a:buNone/>
              <a:defRPr sz="2400"/>
            </a:lvl8pPr>
            <a:lvl9pPr marL="4461241" indent="0">
              <a:buNone/>
              <a:defRPr sz="2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11835478"/>
            <a:ext cx="6416040" cy="1774797"/>
          </a:xfrm>
        </p:spPr>
        <p:txBody>
          <a:bodyPr/>
          <a:lstStyle>
            <a:lvl1pPr marL="0" indent="0">
              <a:buNone/>
              <a:defRPr sz="1700"/>
            </a:lvl1pPr>
            <a:lvl2pPr marL="557655" indent="0">
              <a:buNone/>
              <a:defRPr sz="1400"/>
            </a:lvl2pPr>
            <a:lvl3pPr marL="1115310" indent="0">
              <a:buNone/>
              <a:defRPr sz="1200"/>
            </a:lvl3pPr>
            <a:lvl4pPr marL="1672966" indent="0">
              <a:buNone/>
              <a:defRPr sz="1000"/>
            </a:lvl4pPr>
            <a:lvl5pPr marL="2230621" indent="0">
              <a:buNone/>
              <a:defRPr sz="1000"/>
            </a:lvl5pPr>
            <a:lvl6pPr marL="2788276" indent="0">
              <a:buNone/>
              <a:defRPr sz="1000"/>
            </a:lvl6pPr>
            <a:lvl7pPr marL="3345931" indent="0">
              <a:buNone/>
              <a:defRPr sz="1000"/>
            </a:lvl7pPr>
            <a:lvl8pPr marL="3903586" indent="0">
              <a:buNone/>
              <a:defRPr sz="1000"/>
            </a:lvl8pPr>
            <a:lvl9pPr marL="446124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2" y="605604"/>
            <a:ext cx="9624060" cy="2520421"/>
          </a:xfrm>
          <a:prstGeom prst="rect">
            <a:avLst/>
          </a:prstGeom>
        </p:spPr>
        <p:txBody>
          <a:bodyPr vert="horz" lIns="111530" tIns="55766" rIns="111530" bIns="5576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2" y="3528591"/>
            <a:ext cx="9624060" cy="9980169"/>
          </a:xfrm>
          <a:prstGeom prst="rect">
            <a:avLst/>
          </a:prstGeom>
        </p:spPr>
        <p:txBody>
          <a:bodyPr vert="horz" lIns="111530" tIns="55766" rIns="111530" bIns="5576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2" y="14016343"/>
            <a:ext cx="2495127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14/10/2015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14016343"/>
            <a:ext cx="3386243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5" y="14016343"/>
            <a:ext cx="2495127" cy="805136"/>
          </a:xfrm>
          <a:prstGeom prst="rect">
            <a:avLst/>
          </a:prstGeom>
        </p:spPr>
        <p:txBody>
          <a:bodyPr vert="horz" lIns="111530" tIns="55766" rIns="111530" bIns="5576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531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242" indent="-418242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906190" indent="-348535" algn="l" defTabSz="1115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394139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51794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09449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67104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4760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2415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0070" indent="-278828" algn="l" defTabSz="11153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57655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15310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7296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3062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78827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593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586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61241" algn="l" defTabSz="11153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651" y="11017646"/>
            <a:ext cx="3562933" cy="2592288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450156" y="5112990"/>
            <a:ext cx="9521346" cy="1361008"/>
          </a:xfrm>
          <a:prstGeom prst="rect">
            <a:avLst/>
          </a:prstGeom>
        </p:spPr>
        <p:txBody>
          <a:bodyPr lIns="159901" tIns="79951" rIns="159901" bIns="79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b="1" dirty="0" err="1"/>
              <a:t>Sophro</a:t>
            </a:r>
            <a:r>
              <a:rPr lang="fr-FR" sz="2000" b="1" dirty="0" err="1">
                <a:solidFill>
                  <a:srgbClr val="0085B0"/>
                </a:solidFill>
              </a:rPr>
              <a:t>Khepri</a:t>
            </a:r>
            <a:r>
              <a:rPr lang="fr-FR" sz="2000" b="1" dirty="0">
                <a:solidFill>
                  <a:srgbClr val="0085B0"/>
                </a:solidFill>
              </a:rPr>
              <a:t> </a:t>
            </a:r>
            <a:r>
              <a:rPr lang="fr-FR" sz="2000" b="1" dirty="0"/>
              <a:t>a pour vocation de vous proposer, en un seul lieu, un ensemble de thérapies efficaces, visant à apporter du confort, à soulager les souffrances tant physiques que psychiques.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66180" y="9649494"/>
            <a:ext cx="5616624" cy="4104456"/>
          </a:xfrm>
          <a:prstGeom prst="rect">
            <a:avLst/>
          </a:prstGeom>
        </p:spPr>
        <p:txBody>
          <a:bodyPr lIns="159901" tIns="79951" rIns="159901" bIns="79951"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solidFill>
                  <a:srgbClr val="0085B0"/>
                </a:solidFill>
              </a:rPr>
              <a:t>Spécificités du </a:t>
            </a:r>
            <a:r>
              <a:rPr lang="fr-FR" b="1" dirty="0" smtClean="0">
                <a:solidFill>
                  <a:srgbClr val="0085B0"/>
                </a:solidFill>
              </a:rPr>
              <a:t>Centre</a:t>
            </a:r>
          </a:p>
          <a:p>
            <a:pPr marL="0" indent="0" algn="ctr">
              <a:buNone/>
            </a:pPr>
            <a:endParaRPr lang="fr-FR" sz="1500" b="1" dirty="0">
              <a:solidFill>
                <a:schemeClr val="accent1"/>
              </a:solidFill>
            </a:endParaRPr>
          </a:p>
          <a:p>
            <a:r>
              <a:rPr lang="fr-FR" sz="1900" dirty="0"/>
              <a:t>Unité spécialisée Enfants Intellectuellement Précoces (EIP)et adultes surdoués, (diagnostic et suivi)</a:t>
            </a:r>
          </a:p>
          <a:p>
            <a:r>
              <a:rPr lang="fr-FR" sz="1900" dirty="0"/>
              <a:t>Trouble du sommeil</a:t>
            </a:r>
          </a:p>
          <a:p>
            <a:r>
              <a:rPr lang="fr-FR" sz="1900" dirty="0"/>
              <a:t>Burnout</a:t>
            </a:r>
          </a:p>
          <a:p>
            <a:r>
              <a:rPr lang="fr-FR" sz="1900" dirty="0"/>
              <a:t>Stress post-traumatique</a:t>
            </a:r>
          </a:p>
          <a:p>
            <a:r>
              <a:rPr lang="fr-FR" sz="1900" dirty="0"/>
              <a:t>Cohérence cardiaque</a:t>
            </a:r>
          </a:p>
          <a:p>
            <a:r>
              <a:rPr lang="fr-FR" sz="1900" dirty="0"/>
              <a:t>Soutien pour les pathologies longues</a:t>
            </a:r>
          </a:p>
          <a:p>
            <a:r>
              <a:rPr lang="fr-FR" sz="1900" dirty="0"/>
              <a:t>Surcharge pondérale</a:t>
            </a:r>
          </a:p>
          <a:p>
            <a:r>
              <a:rPr lang="fr-FR" sz="1900" dirty="0"/>
              <a:t>Addiction</a:t>
            </a:r>
          </a:p>
          <a:p>
            <a:r>
              <a:rPr lang="fr-FR" sz="1900" dirty="0"/>
              <a:t>Pré et post natal</a:t>
            </a:r>
          </a:p>
          <a:p>
            <a:r>
              <a:rPr lang="fr-FR" sz="1900" dirty="0"/>
              <a:t>Préparation à la </a:t>
            </a:r>
            <a:r>
              <a:rPr lang="fr-FR" sz="1900" dirty="0" smtClean="0"/>
              <a:t>retraite</a:t>
            </a:r>
          </a:p>
          <a:p>
            <a:r>
              <a:rPr lang="fr-FR" sz="1900" dirty="0" smtClean="0"/>
              <a:t>Acouphène</a:t>
            </a:r>
            <a:endParaRPr lang="fr-FR" sz="19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66180" y="13825958"/>
            <a:ext cx="9290918" cy="900127"/>
          </a:xfrm>
          <a:prstGeom prst="rect">
            <a:avLst/>
          </a:prstGeom>
          <a:noFill/>
        </p:spPr>
        <p:txBody>
          <a:bodyPr wrap="square" lIns="159901" tIns="79951" rIns="159901" bIns="79951" rtlCol="0">
            <a:spAutoFit/>
          </a:bodyPr>
          <a:lstStyle/>
          <a:p>
            <a:pPr algn="ctr"/>
            <a:r>
              <a:rPr lang="fr-FR" sz="1800" b="1" dirty="0"/>
              <a:t>09 73 67 35 45 - </a:t>
            </a:r>
            <a:r>
              <a:rPr lang="fr-FR" sz="18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1800" b="1" dirty="0"/>
              <a:t> - </a:t>
            </a:r>
            <a:r>
              <a:rPr lang="fr-FR" sz="1800" dirty="0"/>
              <a:t>En face de la gare de Nogent le Perreux</a:t>
            </a:r>
            <a:endParaRPr lang="fr-FR" sz="1800" b="1" dirty="0"/>
          </a:p>
          <a:p>
            <a:pPr algn="ctr"/>
            <a:r>
              <a:rPr lang="fr-FR" sz="1800" dirty="0"/>
              <a:t>188 Grande Rue Charles de Gaulle 94130 </a:t>
            </a:r>
            <a:r>
              <a:rPr lang="fr-FR" sz="1800" dirty="0" smtClean="0"/>
              <a:t>Nogent-sur-Marne</a:t>
            </a:r>
          </a:p>
          <a:p>
            <a:pPr algn="r"/>
            <a:r>
              <a:rPr lang="fr-FR" sz="1200" dirty="0" smtClean="0"/>
              <a:t>Ne pas jeter sur la voie Publique.</a:t>
            </a:r>
            <a:endParaRPr lang="fr-FR" sz="1200" dirty="0"/>
          </a:p>
        </p:txBody>
      </p:sp>
      <p:pic>
        <p:nvPicPr>
          <p:cNvPr id="8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64" y="576486"/>
            <a:ext cx="337506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/>
        </p:nvSpPr>
        <p:spPr>
          <a:xfrm>
            <a:off x="4410596" y="288454"/>
            <a:ext cx="5904656" cy="194421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2800" b="1" dirty="0" smtClean="0">
                <a:solidFill>
                  <a:srgbClr val="0085B0"/>
                </a:solidFill>
              </a:rPr>
              <a:t>E</a:t>
            </a:r>
            <a:r>
              <a:rPr lang="fr-FR" sz="2800" b="1" dirty="0" err="1" smtClean="0">
                <a:solidFill>
                  <a:srgbClr val="0085B0"/>
                </a:solidFill>
              </a:rPr>
              <a:t>tre</a:t>
            </a:r>
            <a:r>
              <a:rPr lang="fr-FR" sz="2800" b="1" dirty="0" smtClean="0">
                <a:solidFill>
                  <a:srgbClr val="0085B0"/>
                </a:solidFill>
              </a:rPr>
              <a:t> ®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2800" b="1" dirty="0" smtClean="0">
                <a:solidFill>
                  <a:srgbClr val="0085B0"/>
                </a:solidFill>
              </a:rPr>
            </a:br>
            <a:r>
              <a:rPr lang="fr-FR" sz="28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2800" b="1" dirty="0">
              <a:solidFill>
                <a:srgbClr val="0085B0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-341932" y="2376686"/>
            <a:ext cx="11521280" cy="2448272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txBody>
          <a:bodyPr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>
                <a:solidFill>
                  <a:schemeClr val="bg1"/>
                </a:solidFill>
              </a:rPr>
              <a:t>Journée Portes Ouvertes</a:t>
            </a:r>
          </a:p>
          <a:p>
            <a:r>
              <a:rPr lang="fr-FR" sz="4000" b="1" dirty="0" smtClean="0">
                <a:solidFill>
                  <a:schemeClr val="bg1"/>
                </a:solidFill>
              </a:rPr>
              <a:t>Dimanche </a:t>
            </a:r>
            <a:r>
              <a:rPr lang="fr-FR" sz="4000" b="1" dirty="0" smtClean="0">
                <a:solidFill>
                  <a:schemeClr val="bg1"/>
                </a:solidFill>
              </a:rPr>
              <a:t>31</a:t>
            </a:r>
            <a:r>
              <a:rPr lang="fr-FR" sz="4000" b="1" dirty="0" smtClean="0">
                <a:solidFill>
                  <a:schemeClr val="bg1"/>
                </a:solidFill>
              </a:rPr>
              <a:t> janvier </a:t>
            </a:r>
            <a:r>
              <a:rPr lang="fr-FR" sz="4000" b="1" dirty="0" smtClean="0">
                <a:solidFill>
                  <a:schemeClr val="bg1"/>
                </a:solidFill>
              </a:rPr>
              <a:t>de 13 H 30 à 19 H</a:t>
            </a:r>
            <a:r>
              <a:rPr lang="fr-FR" sz="4400" b="1" dirty="0" smtClean="0">
                <a:solidFill>
                  <a:schemeClr val="bg1"/>
                </a:solidFill>
              </a:rPr>
              <a:t/>
            </a:r>
            <a:br>
              <a:rPr lang="fr-FR" sz="4400" b="1" dirty="0" smtClean="0">
                <a:solidFill>
                  <a:schemeClr val="bg1"/>
                </a:solidFill>
              </a:rPr>
            </a:br>
            <a:r>
              <a:rPr lang="fr-FR" sz="2400" b="1" dirty="0" smtClean="0">
                <a:solidFill>
                  <a:schemeClr val="bg1"/>
                </a:solidFill>
              </a:rPr>
              <a:t>Programme des ateliers découverte sur notre site</a:t>
            </a:r>
            <a:br>
              <a:rPr lang="fr-FR" sz="2400" b="1" dirty="0" smtClean="0">
                <a:solidFill>
                  <a:schemeClr val="bg1"/>
                </a:solidFill>
              </a:rPr>
            </a:br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852" y="9361462"/>
            <a:ext cx="3024336" cy="2270428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 descr="01 MAN_6862v2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72" y="6409134"/>
            <a:ext cx="4003970" cy="2664296"/>
          </a:xfrm>
          <a:prstGeom prst="rect">
            <a:avLst/>
          </a:prstGeom>
          <a:ln>
            <a:solidFill>
              <a:srgbClr val="0085B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914652" y="6337126"/>
            <a:ext cx="5328592" cy="3062010"/>
          </a:xfrm>
          <a:prstGeom prst="rect">
            <a:avLst/>
          </a:prstGeom>
        </p:spPr>
        <p:txBody>
          <a:bodyPr lIns="159901" tIns="79951" rIns="159901" bIns="79951">
            <a:normAutofit fontScale="77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>
                <a:solidFill>
                  <a:srgbClr val="0085B0"/>
                </a:solidFill>
              </a:rPr>
              <a:t>Centre de Santé et de Mieux-Etre, autour d’un esprit collaboratif et de services à la carte mutualisés </a:t>
            </a:r>
            <a:r>
              <a:rPr lang="fr-FR" sz="2400" b="1" dirty="0" smtClean="0">
                <a:solidFill>
                  <a:srgbClr val="0085B0"/>
                </a:solidFill>
              </a:rPr>
              <a:t>:</a:t>
            </a:r>
          </a:p>
          <a:p>
            <a:pPr marL="0" indent="0">
              <a:buNone/>
            </a:pPr>
            <a:endParaRPr lang="fr-FR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fr-FR" sz="2100" b="1" dirty="0"/>
              <a:t>En 4 points, c’est :</a:t>
            </a:r>
            <a:endParaRPr lang="fr-FR" sz="2100" dirty="0"/>
          </a:p>
          <a:p>
            <a:r>
              <a:rPr lang="fr-FR" sz="2100" dirty="0"/>
              <a:t>12 salles de consultations,</a:t>
            </a:r>
          </a:p>
          <a:p>
            <a:r>
              <a:rPr lang="fr-FR" sz="2100" dirty="0"/>
              <a:t>Une mine de solutions pour les Entreprises, Santé</a:t>
            </a:r>
            <a:br>
              <a:rPr lang="fr-FR" sz="2100" dirty="0"/>
            </a:br>
            <a:r>
              <a:rPr lang="fr-FR" sz="2100" dirty="0"/>
              <a:t>et la Qualité de Vie au Travail,</a:t>
            </a:r>
          </a:p>
          <a:p>
            <a:r>
              <a:rPr lang="fr-FR" sz="2100" dirty="0"/>
              <a:t>Un havre de paix pour les salariés, familles, adolescents,</a:t>
            </a:r>
            <a:br>
              <a:rPr lang="fr-FR" sz="2100" dirty="0"/>
            </a:br>
            <a:r>
              <a:rPr lang="fr-FR" sz="2100" dirty="0"/>
              <a:t>retraités,</a:t>
            </a:r>
          </a:p>
          <a:p>
            <a:r>
              <a:rPr lang="fr-FR" sz="2100" dirty="0"/>
              <a:t>Un lieu de ressources pour les professionnels de Santé.</a:t>
            </a:r>
          </a:p>
          <a:p>
            <a:pPr marL="0" indent="0" algn="ctr">
              <a:buNone/>
            </a:pP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</TotalTime>
  <Words>169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79</cp:revision>
  <cp:lastPrinted>2015-06-25T15:42:00Z</cp:lastPrinted>
  <dcterms:created xsi:type="dcterms:W3CDTF">2015-06-22T10:33:01Z</dcterms:created>
  <dcterms:modified xsi:type="dcterms:W3CDTF">2015-10-14T17:07:55Z</dcterms:modified>
</cp:coreProperties>
</file>