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561263" cy="5346700"/>
  <p:notesSz cx="9872663" cy="6742113"/>
  <p:defaultTextStyle>
    <a:defPPr>
      <a:defRPr lang="fr-FR"/>
    </a:defPPr>
    <a:lvl1pPr marL="0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8828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7655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6483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5311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4138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2966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1793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0621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74" y="-132"/>
      </p:cViewPr>
      <p:guideLst>
        <p:guide orient="horz" pos="168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660943"/>
            <a:ext cx="6427074" cy="11460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29798"/>
            <a:ext cx="5292884" cy="1366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7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6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5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4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1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629"/>
            <a:ext cx="1405923" cy="23948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629"/>
            <a:ext cx="4095684" cy="2394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3435752"/>
            <a:ext cx="6427074" cy="106191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2266161"/>
            <a:ext cx="6427074" cy="116959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8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765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648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53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41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29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179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06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4724"/>
            <a:ext cx="2750147" cy="18527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654724"/>
            <a:ext cx="2751460" cy="18527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14117"/>
            <a:ext cx="6805137" cy="89111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196820"/>
            <a:ext cx="3340871" cy="49877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828" indent="0">
              <a:buNone/>
              <a:defRPr sz="1200" b="1"/>
            </a:lvl2pPr>
            <a:lvl3pPr marL="557655" indent="0">
              <a:buNone/>
              <a:defRPr sz="1200" b="1"/>
            </a:lvl3pPr>
            <a:lvl4pPr marL="836483" indent="0">
              <a:buNone/>
              <a:defRPr sz="1000" b="1"/>
            </a:lvl4pPr>
            <a:lvl5pPr marL="1115311" indent="0">
              <a:buNone/>
              <a:defRPr sz="1000" b="1"/>
            </a:lvl5pPr>
            <a:lvl6pPr marL="1394138" indent="0">
              <a:buNone/>
              <a:defRPr sz="1000" b="1"/>
            </a:lvl6pPr>
            <a:lvl7pPr marL="1672966" indent="0">
              <a:buNone/>
              <a:defRPr sz="1000" b="1"/>
            </a:lvl7pPr>
            <a:lvl8pPr marL="1951793" indent="0">
              <a:buNone/>
              <a:defRPr sz="1000" b="1"/>
            </a:lvl8pPr>
            <a:lvl9pPr marL="2230621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1695596"/>
            <a:ext cx="3340871" cy="308054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196820"/>
            <a:ext cx="3342183" cy="49877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828" indent="0">
              <a:buNone/>
              <a:defRPr sz="1200" b="1"/>
            </a:lvl2pPr>
            <a:lvl3pPr marL="557655" indent="0">
              <a:buNone/>
              <a:defRPr sz="1200" b="1"/>
            </a:lvl3pPr>
            <a:lvl4pPr marL="836483" indent="0">
              <a:buNone/>
              <a:defRPr sz="1000" b="1"/>
            </a:lvl4pPr>
            <a:lvl5pPr marL="1115311" indent="0">
              <a:buNone/>
              <a:defRPr sz="1000" b="1"/>
            </a:lvl5pPr>
            <a:lvl6pPr marL="1394138" indent="0">
              <a:buNone/>
              <a:defRPr sz="1000" b="1"/>
            </a:lvl6pPr>
            <a:lvl7pPr marL="1672966" indent="0">
              <a:buNone/>
              <a:defRPr sz="1000" b="1"/>
            </a:lvl7pPr>
            <a:lvl8pPr marL="1951793" indent="0">
              <a:buNone/>
              <a:defRPr sz="1000" b="1"/>
            </a:lvl8pPr>
            <a:lvl9pPr marL="2230621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695596"/>
            <a:ext cx="3342183" cy="308054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2878"/>
            <a:ext cx="2487603" cy="90596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2879"/>
            <a:ext cx="4226956" cy="4563260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118847"/>
            <a:ext cx="2487603" cy="3657292"/>
          </a:xfrm>
        </p:spPr>
        <p:txBody>
          <a:bodyPr/>
          <a:lstStyle>
            <a:lvl1pPr marL="0" indent="0">
              <a:buNone/>
              <a:defRPr sz="900"/>
            </a:lvl1pPr>
            <a:lvl2pPr marL="278828" indent="0">
              <a:buNone/>
              <a:defRPr sz="700"/>
            </a:lvl2pPr>
            <a:lvl3pPr marL="557655" indent="0">
              <a:buNone/>
              <a:defRPr sz="600"/>
            </a:lvl3pPr>
            <a:lvl4pPr marL="836483" indent="0">
              <a:buNone/>
              <a:defRPr sz="500"/>
            </a:lvl4pPr>
            <a:lvl5pPr marL="1115311" indent="0">
              <a:buNone/>
              <a:defRPr sz="500"/>
            </a:lvl5pPr>
            <a:lvl6pPr marL="1394138" indent="0">
              <a:buNone/>
              <a:defRPr sz="500"/>
            </a:lvl6pPr>
            <a:lvl7pPr marL="1672966" indent="0">
              <a:buNone/>
              <a:defRPr sz="500"/>
            </a:lvl7pPr>
            <a:lvl8pPr marL="1951793" indent="0">
              <a:buNone/>
              <a:defRPr sz="500"/>
            </a:lvl8pPr>
            <a:lvl9pPr marL="2230621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42691"/>
            <a:ext cx="4536758" cy="441845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7738"/>
            <a:ext cx="4536758" cy="3208020"/>
          </a:xfrm>
        </p:spPr>
        <p:txBody>
          <a:bodyPr/>
          <a:lstStyle>
            <a:lvl1pPr marL="0" indent="0">
              <a:buNone/>
              <a:defRPr sz="1900"/>
            </a:lvl1pPr>
            <a:lvl2pPr marL="278828" indent="0">
              <a:buNone/>
              <a:defRPr sz="1800"/>
            </a:lvl2pPr>
            <a:lvl3pPr marL="557655" indent="0">
              <a:buNone/>
              <a:defRPr sz="1500"/>
            </a:lvl3pPr>
            <a:lvl4pPr marL="836483" indent="0">
              <a:buNone/>
              <a:defRPr sz="1200"/>
            </a:lvl4pPr>
            <a:lvl5pPr marL="1115311" indent="0">
              <a:buNone/>
              <a:defRPr sz="1200"/>
            </a:lvl5pPr>
            <a:lvl6pPr marL="1394138" indent="0">
              <a:buNone/>
              <a:defRPr sz="1200"/>
            </a:lvl6pPr>
            <a:lvl7pPr marL="1672966" indent="0">
              <a:buNone/>
              <a:defRPr sz="1200"/>
            </a:lvl7pPr>
            <a:lvl8pPr marL="1951793" indent="0">
              <a:buNone/>
              <a:defRPr sz="1200"/>
            </a:lvl8pPr>
            <a:lvl9pPr marL="2230621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84536"/>
            <a:ext cx="4536758" cy="627495"/>
          </a:xfrm>
        </p:spPr>
        <p:txBody>
          <a:bodyPr/>
          <a:lstStyle>
            <a:lvl1pPr marL="0" indent="0">
              <a:buNone/>
              <a:defRPr sz="900"/>
            </a:lvl1pPr>
            <a:lvl2pPr marL="278828" indent="0">
              <a:buNone/>
              <a:defRPr sz="700"/>
            </a:lvl2pPr>
            <a:lvl3pPr marL="557655" indent="0">
              <a:buNone/>
              <a:defRPr sz="600"/>
            </a:lvl3pPr>
            <a:lvl4pPr marL="836483" indent="0">
              <a:buNone/>
              <a:defRPr sz="500"/>
            </a:lvl4pPr>
            <a:lvl5pPr marL="1115311" indent="0">
              <a:buNone/>
              <a:defRPr sz="500"/>
            </a:lvl5pPr>
            <a:lvl6pPr marL="1394138" indent="0">
              <a:buNone/>
              <a:defRPr sz="500"/>
            </a:lvl6pPr>
            <a:lvl7pPr marL="1672966" indent="0">
              <a:buNone/>
              <a:defRPr sz="500"/>
            </a:lvl7pPr>
            <a:lvl8pPr marL="1951793" indent="0">
              <a:buNone/>
              <a:defRPr sz="500"/>
            </a:lvl8pPr>
            <a:lvl9pPr marL="2230621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14117"/>
            <a:ext cx="6805137" cy="891117"/>
          </a:xfrm>
          <a:prstGeom prst="rect">
            <a:avLst/>
          </a:prstGeom>
        </p:spPr>
        <p:txBody>
          <a:bodyPr vert="horz" lIns="55765" tIns="27883" rIns="55765" bIns="2788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247564"/>
            <a:ext cx="6805137" cy="3528575"/>
          </a:xfrm>
          <a:prstGeom prst="rect">
            <a:avLst/>
          </a:prstGeom>
        </p:spPr>
        <p:txBody>
          <a:bodyPr vert="horz" lIns="55765" tIns="27883" rIns="55765" bIns="2788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5" y="4955600"/>
            <a:ext cx="1764295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16/10/2015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4955600"/>
            <a:ext cx="2394400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55600"/>
            <a:ext cx="1764295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7655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121" indent="-209121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095" indent="-174268" algn="l" defTabSz="557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070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5897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725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3552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2380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1208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0035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8828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7655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6483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311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4138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2966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1793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0621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563" y="3849899"/>
            <a:ext cx="1662292" cy="112770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2908934" y="1665238"/>
            <a:ext cx="4261810" cy="613630"/>
          </a:xfrm>
          <a:prstGeom prst="rect">
            <a:avLst/>
          </a:prstGeom>
        </p:spPr>
        <p:txBody>
          <a:bodyPr lIns="79951" tIns="39976" rIns="79951" bIns="39976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100" b="1" dirty="0" err="1"/>
              <a:t>Sophro</a:t>
            </a:r>
            <a:r>
              <a:rPr lang="fr-FR" sz="1100" b="1" dirty="0" err="1">
                <a:solidFill>
                  <a:srgbClr val="0085B0"/>
                </a:solidFill>
              </a:rPr>
              <a:t>Khepri</a:t>
            </a:r>
            <a:r>
              <a:rPr lang="fr-FR" sz="1100" b="1" dirty="0">
                <a:solidFill>
                  <a:srgbClr val="0085B0"/>
                </a:solidFill>
              </a:rPr>
              <a:t> </a:t>
            </a:r>
            <a:r>
              <a:rPr lang="fr-FR" sz="1100" b="1" dirty="0"/>
              <a:t>a pour vocation de vous proposer, en un seul lieu, un ensemble de thérapies efficaces, visant à apporter du confort, à 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80231" y="3321422"/>
            <a:ext cx="3960439" cy="1699098"/>
          </a:xfrm>
          <a:prstGeom prst="rect">
            <a:avLst/>
          </a:prstGeom>
        </p:spPr>
        <p:txBody>
          <a:bodyPr lIns="79951" tIns="39976" rIns="79951" bIns="39976" numCol="2">
            <a:normAutofit fontScale="6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900" b="1" dirty="0">
                <a:solidFill>
                  <a:srgbClr val="0085B0"/>
                </a:solidFill>
              </a:rPr>
              <a:t>Spécificités du </a:t>
            </a:r>
            <a:r>
              <a:rPr lang="fr-FR" sz="1900" b="1" dirty="0" smtClean="0">
                <a:solidFill>
                  <a:srgbClr val="0085B0"/>
                </a:solidFill>
              </a:rPr>
              <a:t>Centre</a:t>
            </a:r>
            <a:endParaRPr lang="fr-FR" sz="1900" b="1" dirty="0">
              <a:solidFill>
                <a:schemeClr val="accent1"/>
              </a:solidFill>
            </a:endParaRPr>
          </a:p>
          <a:p>
            <a:r>
              <a:rPr lang="fr-FR" sz="1800" dirty="0"/>
              <a:t>Unité spécialisée Enfants Intellectuellement Précoces (EIP</a:t>
            </a:r>
            <a:r>
              <a:rPr lang="fr-FR" sz="1800" dirty="0" smtClean="0"/>
              <a:t>) et </a:t>
            </a:r>
            <a:r>
              <a:rPr lang="fr-FR" sz="1800" dirty="0"/>
              <a:t>adultes surdoués, </a:t>
            </a:r>
            <a:r>
              <a:rPr lang="fr-FR" sz="1800" dirty="0" smtClean="0"/>
              <a:t>(Détection, évaluation et accompagnement)</a:t>
            </a:r>
            <a:endParaRPr lang="fr-FR" sz="1800" dirty="0"/>
          </a:p>
          <a:p>
            <a:r>
              <a:rPr lang="fr-FR" sz="1800" dirty="0"/>
              <a:t>Trouble du sommeil</a:t>
            </a:r>
          </a:p>
          <a:p>
            <a:r>
              <a:rPr lang="fr-FR" sz="1800" dirty="0"/>
              <a:t>Burnout</a:t>
            </a:r>
          </a:p>
          <a:p>
            <a:r>
              <a:rPr lang="fr-FR" sz="1800" dirty="0"/>
              <a:t>Stress </a:t>
            </a:r>
            <a:r>
              <a:rPr lang="fr-FR" sz="1800" dirty="0" smtClean="0"/>
              <a:t>post-traumatique</a:t>
            </a:r>
            <a:endParaRPr lang="fr-FR" sz="1800" dirty="0"/>
          </a:p>
          <a:p>
            <a:r>
              <a:rPr lang="fr-FR" sz="1800" dirty="0"/>
              <a:t>Cohérence </a:t>
            </a:r>
            <a:r>
              <a:rPr lang="fr-FR" sz="1800" dirty="0" smtClean="0"/>
              <a:t>cardiaque</a:t>
            </a:r>
          </a:p>
          <a:p>
            <a:endParaRPr lang="fr-FR" sz="1800" dirty="0" smtClean="0"/>
          </a:p>
          <a:p>
            <a:endParaRPr lang="fr-FR" sz="1800" dirty="0"/>
          </a:p>
          <a:p>
            <a:r>
              <a:rPr lang="fr-FR" sz="1800" dirty="0"/>
              <a:t>Soutien pour les pathologies longues</a:t>
            </a:r>
          </a:p>
          <a:p>
            <a:r>
              <a:rPr lang="fr-FR" sz="1800" dirty="0"/>
              <a:t>Surcharge pondérale</a:t>
            </a:r>
          </a:p>
          <a:p>
            <a:r>
              <a:rPr lang="fr-FR" sz="1800" dirty="0"/>
              <a:t>Addiction</a:t>
            </a:r>
          </a:p>
          <a:p>
            <a:r>
              <a:rPr lang="fr-FR" sz="1800" dirty="0"/>
              <a:t>Pré et post natal</a:t>
            </a:r>
          </a:p>
          <a:p>
            <a:r>
              <a:rPr lang="fr-FR" sz="1800" dirty="0"/>
              <a:t>Préparation à la retraite</a:t>
            </a:r>
          </a:p>
          <a:p>
            <a:r>
              <a:rPr lang="fr-FR" sz="1800" dirty="0"/>
              <a:t>Acouphène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08223" y="5046406"/>
            <a:ext cx="7381031" cy="219232"/>
          </a:xfrm>
          <a:prstGeom prst="rect">
            <a:avLst/>
          </a:prstGeom>
          <a:noFill/>
        </p:spPr>
        <p:txBody>
          <a:bodyPr wrap="square" lIns="79951" tIns="39976" rIns="79951" bIns="39976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</a:t>
            </a:r>
            <a:r>
              <a:rPr lang="fr-FR" sz="900" dirty="0" smtClean="0"/>
              <a:t>RER E de </a:t>
            </a:r>
            <a:r>
              <a:rPr lang="fr-FR" sz="900" dirty="0"/>
              <a:t>Nogent le </a:t>
            </a:r>
            <a:r>
              <a:rPr lang="fr-FR" sz="900" dirty="0" smtClean="0"/>
              <a:t>Perreux</a:t>
            </a:r>
            <a:r>
              <a:rPr lang="fr-FR" sz="900" b="1" dirty="0"/>
              <a:t> </a:t>
            </a:r>
            <a:r>
              <a:rPr lang="fr-FR" sz="900" b="1" dirty="0" smtClean="0"/>
              <a:t>- </a:t>
            </a:r>
            <a:r>
              <a:rPr lang="fr-FR" sz="900" dirty="0" smtClean="0"/>
              <a:t>188 </a:t>
            </a:r>
            <a:r>
              <a:rPr lang="fr-FR" sz="900" dirty="0"/>
              <a:t>Grande Rue Charles de Gaulle 94130 </a:t>
            </a:r>
            <a:r>
              <a:rPr lang="fr-FR" sz="900" dirty="0" smtClean="0"/>
              <a:t>Nogent-sur-Marne</a:t>
            </a:r>
            <a:endParaRPr lang="fr-FR" sz="900" dirty="0"/>
          </a:p>
        </p:txBody>
      </p:sp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20" y="173994"/>
            <a:ext cx="2318653" cy="77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3821161" y="159725"/>
            <a:ext cx="3740101" cy="687394"/>
          </a:xfrm>
          <a:prstGeom prst="rect">
            <a:avLst/>
          </a:prstGeom>
        </p:spPr>
        <p:txBody>
          <a:bodyPr lIns="45720" tIns="22860" rIns="45720" bIns="22860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>
                <a:solidFill>
                  <a:srgbClr val="0085B0"/>
                </a:solidFill>
              </a:rPr>
              <a:t/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Orientation scolaire &amp; professionnelle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-1" y="1017166"/>
            <a:ext cx="7561263" cy="57389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45720" tIns="22860" rIns="45720" bIns="22860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chemeClr val="bg1"/>
                </a:solidFill>
              </a:rPr>
              <a:t>Journée Portes </a:t>
            </a:r>
            <a:r>
              <a:rPr lang="fr-FR" sz="1600" b="1" dirty="0" smtClean="0">
                <a:solidFill>
                  <a:schemeClr val="bg1"/>
                </a:solidFill>
              </a:rPr>
              <a:t>Ouvertes :   Dimanche </a:t>
            </a:r>
            <a:r>
              <a:rPr lang="fr-FR" sz="1600" b="1" dirty="0">
                <a:solidFill>
                  <a:schemeClr val="bg1"/>
                </a:solidFill>
              </a:rPr>
              <a:t>31 janvier de 13 H 30 à 19 </a:t>
            </a:r>
            <a:r>
              <a:rPr lang="fr-FR" sz="1600" b="1" dirty="0" smtClean="0">
                <a:solidFill>
                  <a:schemeClr val="bg1"/>
                </a:solidFill>
              </a:rPr>
              <a:t>H</a:t>
            </a:r>
            <a:r>
              <a:rPr lang="fr-FR" sz="1600" b="1" dirty="0">
                <a:solidFill>
                  <a:schemeClr val="bg1"/>
                </a:solidFill>
              </a:rPr>
              <a:t/>
            </a:r>
            <a:br>
              <a:rPr lang="fr-FR" sz="1600" b="1" dirty="0">
                <a:solidFill>
                  <a:schemeClr val="bg1"/>
                </a:solidFill>
              </a:rPr>
            </a:br>
            <a:r>
              <a:rPr lang="fr-FR" sz="1600" b="1" dirty="0">
                <a:solidFill>
                  <a:schemeClr val="bg1"/>
                </a:solidFill>
              </a:rPr>
              <a:t>www.sophrokhepri.fr</a:t>
            </a:r>
          </a:p>
        </p:txBody>
      </p:sp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690" y="3609454"/>
            <a:ext cx="1568341" cy="111304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 descr="01 MAN_6862v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1693813"/>
            <a:ext cx="2170700" cy="1535976"/>
          </a:xfrm>
          <a:prstGeom prst="rect">
            <a:avLst/>
          </a:prstGeom>
          <a:ln>
            <a:solidFill>
              <a:srgbClr val="0085B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428703" y="2290997"/>
            <a:ext cx="2914703" cy="1174441"/>
          </a:xfrm>
          <a:prstGeom prst="rect">
            <a:avLst/>
          </a:prstGeom>
        </p:spPr>
        <p:txBody>
          <a:bodyPr lIns="79951" tIns="39976" rIns="79951" bIns="39976">
            <a:normAutofit fontScale="25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200" b="1" dirty="0">
              <a:solidFill>
                <a:schemeClr val="accent1"/>
              </a:solidFill>
            </a:endParaRPr>
          </a:p>
          <a:p>
            <a:r>
              <a:rPr lang="fr-FR" sz="4400" dirty="0" smtClean="0"/>
              <a:t>12 </a:t>
            </a:r>
            <a:r>
              <a:rPr lang="fr-FR" sz="4400" dirty="0"/>
              <a:t>salles de consultations,</a:t>
            </a:r>
          </a:p>
          <a:p>
            <a:r>
              <a:rPr lang="fr-FR" sz="4400" dirty="0"/>
              <a:t>Une mine de solutions pour les Entreprises, </a:t>
            </a:r>
            <a:r>
              <a:rPr lang="fr-FR" sz="4400" dirty="0" smtClean="0"/>
              <a:t>Santé et </a:t>
            </a:r>
            <a:r>
              <a:rPr lang="fr-FR" sz="4400" dirty="0"/>
              <a:t>la Qualité de Vie au Travail,</a:t>
            </a:r>
          </a:p>
          <a:p>
            <a:r>
              <a:rPr lang="fr-FR" sz="4400" dirty="0"/>
              <a:t>Un havre de paix pour les salariés, familles, </a:t>
            </a:r>
            <a:r>
              <a:rPr lang="fr-FR" sz="4400" dirty="0" smtClean="0"/>
              <a:t>adolescents, retraités</a:t>
            </a:r>
            <a:r>
              <a:rPr lang="fr-FR" sz="4400" dirty="0"/>
              <a:t>,</a:t>
            </a:r>
          </a:p>
          <a:p>
            <a:r>
              <a:rPr lang="fr-FR" sz="4400" dirty="0"/>
              <a:t>Un lieu de ressources pour les professionnels de Santé</a:t>
            </a:r>
            <a:r>
              <a:rPr lang="fr-FR" sz="4400" dirty="0" smtClean="0"/>
              <a:t>.</a:t>
            </a:r>
            <a:endParaRPr lang="fr-FR" sz="4400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692412" y="2455038"/>
            <a:ext cx="1693809" cy="818184"/>
          </a:xfrm>
          <a:prstGeom prst="rect">
            <a:avLst/>
          </a:prstGeom>
        </p:spPr>
        <p:txBody>
          <a:bodyPr lIns="79951" tIns="39976" rIns="79951" bIns="3997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U</a:t>
            </a:r>
            <a:r>
              <a:rPr lang="fr-FR" sz="1200" b="1" dirty="0" smtClean="0">
                <a:solidFill>
                  <a:srgbClr val="0085B0"/>
                </a:solidFill>
              </a:rPr>
              <a:t>n </a:t>
            </a:r>
            <a:r>
              <a:rPr lang="fr-FR" sz="1200" b="1" dirty="0">
                <a:solidFill>
                  <a:srgbClr val="0085B0"/>
                </a:solidFill>
              </a:rPr>
              <a:t>esprit </a:t>
            </a:r>
            <a:endParaRPr lang="fr-FR" sz="1200" b="1" dirty="0" smtClean="0">
              <a:solidFill>
                <a:srgbClr val="0085B0"/>
              </a:solidFill>
            </a:endParaRP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collaboratif  et </a:t>
            </a:r>
            <a:r>
              <a:rPr lang="fr-FR" sz="1200" b="1" dirty="0" smtClean="0">
                <a:solidFill>
                  <a:srgbClr val="0085B0"/>
                </a:solidFill>
              </a:rPr>
              <a:t>des services </a:t>
            </a:r>
            <a:r>
              <a:rPr lang="fr-FR" sz="1200" b="1" dirty="0">
                <a:solidFill>
                  <a:srgbClr val="0085B0"/>
                </a:solidFill>
              </a:rPr>
              <a:t>à la </a:t>
            </a:r>
            <a:r>
              <a:rPr lang="fr-FR" sz="1200" b="1" dirty="0" smtClean="0">
                <a:solidFill>
                  <a:srgbClr val="0085B0"/>
                </a:solidFill>
              </a:rPr>
              <a:t>carte</a:t>
            </a:r>
            <a:endParaRPr lang="fr-FR" sz="1200" b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13093</TotalTime>
  <Words>184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91</cp:revision>
  <cp:lastPrinted>2015-10-19T09:53:47Z</cp:lastPrinted>
  <dcterms:created xsi:type="dcterms:W3CDTF">2015-06-22T10:33:01Z</dcterms:created>
  <dcterms:modified xsi:type="dcterms:W3CDTF">2015-10-19T10:07:28Z</dcterms:modified>
</cp:coreProperties>
</file>