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7561263" cy="5346700"/>
  <p:notesSz cx="9872663" cy="6742113"/>
  <p:defaultTextStyle>
    <a:defPPr>
      <a:defRPr lang="fr-FR"/>
    </a:defPPr>
    <a:lvl1pPr marL="0" algn="l" defTabSz="5576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8828" algn="l" defTabSz="5576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7655" algn="l" defTabSz="5576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6483" algn="l" defTabSz="5576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5311" algn="l" defTabSz="5576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4138" algn="l" defTabSz="5576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2966" algn="l" defTabSz="5576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1793" algn="l" defTabSz="5576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0621" algn="l" defTabSz="5576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288" y="252"/>
      </p:cViewPr>
      <p:guideLst>
        <p:guide orient="horz" pos="1684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1660943"/>
            <a:ext cx="6427074" cy="114607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3029798"/>
            <a:ext cx="5292884" cy="136637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88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76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6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5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4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2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1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0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5" y="112629"/>
            <a:ext cx="1405923" cy="23948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112629"/>
            <a:ext cx="4095684" cy="23948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3435752"/>
            <a:ext cx="6427074" cy="1061913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2266161"/>
            <a:ext cx="6427074" cy="116959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88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765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648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53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413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296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179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062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30" y="654724"/>
            <a:ext cx="2750147" cy="185278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5" y="654724"/>
            <a:ext cx="2751460" cy="185278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214117"/>
            <a:ext cx="6805137" cy="89111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1196820"/>
            <a:ext cx="3340871" cy="49877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8828" indent="0">
              <a:buNone/>
              <a:defRPr sz="1200" b="1"/>
            </a:lvl2pPr>
            <a:lvl3pPr marL="557655" indent="0">
              <a:buNone/>
              <a:defRPr sz="1200" b="1"/>
            </a:lvl3pPr>
            <a:lvl4pPr marL="836483" indent="0">
              <a:buNone/>
              <a:defRPr sz="1000" b="1"/>
            </a:lvl4pPr>
            <a:lvl5pPr marL="1115311" indent="0">
              <a:buNone/>
              <a:defRPr sz="1000" b="1"/>
            </a:lvl5pPr>
            <a:lvl6pPr marL="1394138" indent="0">
              <a:buNone/>
              <a:defRPr sz="1000" b="1"/>
            </a:lvl6pPr>
            <a:lvl7pPr marL="1672966" indent="0">
              <a:buNone/>
              <a:defRPr sz="1000" b="1"/>
            </a:lvl7pPr>
            <a:lvl8pPr marL="1951793" indent="0">
              <a:buNone/>
              <a:defRPr sz="1000" b="1"/>
            </a:lvl8pPr>
            <a:lvl9pPr marL="2230621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1695596"/>
            <a:ext cx="3340871" cy="3080541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9" y="1196820"/>
            <a:ext cx="3342183" cy="49877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8828" indent="0">
              <a:buNone/>
              <a:defRPr sz="1200" b="1"/>
            </a:lvl2pPr>
            <a:lvl3pPr marL="557655" indent="0">
              <a:buNone/>
              <a:defRPr sz="1200" b="1"/>
            </a:lvl3pPr>
            <a:lvl4pPr marL="836483" indent="0">
              <a:buNone/>
              <a:defRPr sz="1000" b="1"/>
            </a:lvl4pPr>
            <a:lvl5pPr marL="1115311" indent="0">
              <a:buNone/>
              <a:defRPr sz="1000" b="1"/>
            </a:lvl5pPr>
            <a:lvl6pPr marL="1394138" indent="0">
              <a:buNone/>
              <a:defRPr sz="1000" b="1"/>
            </a:lvl6pPr>
            <a:lvl7pPr marL="1672966" indent="0">
              <a:buNone/>
              <a:defRPr sz="1000" b="1"/>
            </a:lvl7pPr>
            <a:lvl8pPr marL="1951793" indent="0">
              <a:buNone/>
              <a:defRPr sz="1000" b="1"/>
            </a:lvl8pPr>
            <a:lvl9pPr marL="2230621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9" y="1695596"/>
            <a:ext cx="3342183" cy="3080541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5" y="212878"/>
            <a:ext cx="2487603" cy="90596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212879"/>
            <a:ext cx="4226956" cy="4563260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5" y="1118847"/>
            <a:ext cx="2487603" cy="3657292"/>
          </a:xfrm>
        </p:spPr>
        <p:txBody>
          <a:bodyPr/>
          <a:lstStyle>
            <a:lvl1pPr marL="0" indent="0">
              <a:buNone/>
              <a:defRPr sz="900"/>
            </a:lvl1pPr>
            <a:lvl2pPr marL="278828" indent="0">
              <a:buNone/>
              <a:defRPr sz="700"/>
            </a:lvl2pPr>
            <a:lvl3pPr marL="557655" indent="0">
              <a:buNone/>
              <a:defRPr sz="600"/>
            </a:lvl3pPr>
            <a:lvl4pPr marL="836483" indent="0">
              <a:buNone/>
              <a:defRPr sz="500"/>
            </a:lvl4pPr>
            <a:lvl5pPr marL="1115311" indent="0">
              <a:buNone/>
              <a:defRPr sz="500"/>
            </a:lvl5pPr>
            <a:lvl6pPr marL="1394138" indent="0">
              <a:buNone/>
              <a:defRPr sz="500"/>
            </a:lvl6pPr>
            <a:lvl7pPr marL="1672966" indent="0">
              <a:buNone/>
              <a:defRPr sz="500"/>
            </a:lvl7pPr>
            <a:lvl8pPr marL="1951793" indent="0">
              <a:buNone/>
              <a:defRPr sz="500"/>
            </a:lvl8pPr>
            <a:lvl9pPr marL="2230621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3742691"/>
            <a:ext cx="4536758" cy="441845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477738"/>
            <a:ext cx="4536758" cy="3208020"/>
          </a:xfrm>
        </p:spPr>
        <p:txBody>
          <a:bodyPr/>
          <a:lstStyle>
            <a:lvl1pPr marL="0" indent="0">
              <a:buNone/>
              <a:defRPr sz="1900"/>
            </a:lvl1pPr>
            <a:lvl2pPr marL="278828" indent="0">
              <a:buNone/>
              <a:defRPr sz="1800"/>
            </a:lvl2pPr>
            <a:lvl3pPr marL="557655" indent="0">
              <a:buNone/>
              <a:defRPr sz="1500"/>
            </a:lvl3pPr>
            <a:lvl4pPr marL="836483" indent="0">
              <a:buNone/>
              <a:defRPr sz="1200"/>
            </a:lvl4pPr>
            <a:lvl5pPr marL="1115311" indent="0">
              <a:buNone/>
              <a:defRPr sz="1200"/>
            </a:lvl5pPr>
            <a:lvl6pPr marL="1394138" indent="0">
              <a:buNone/>
              <a:defRPr sz="1200"/>
            </a:lvl6pPr>
            <a:lvl7pPr marL="1672966" indent="0">
              <a:buNone/>
              <a:defRPr sz="1200"/>
            </a:lvl7pPr>
            <a:lvl8pPr marL="1951793" indent="0">
              <a:buNone/>
              <a:defRPr sz="1200"/>
            </a:lvl8pPr>
            <a:lvl9pPr marL="2230621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4184536"/>
            <a:ext cx="4536758" cy="627495"/>
          </a:xfrm>
        </p:spPr>
        <p:txBody>
          <a:bodyPr/>
          <a:lstStyle>
            <a:lvl1pPr marL="0" indent="0">
              <a:buNone/>
              <a:defRPr sz="900"/>
            </a:lvl1pPr>
            <a:lvl2pPr marL="278828" indent="0">
              <a:buNone/>
              <a:defRPr sz="700"/>
            </a:lvl2pPr>
            <a:lvl3pPr marL="557655" indent="0">
              <a:buNone/>
              <a:defRPr sz="600"/>
            </a:lvl3pPr>
            <a:lvl4pPr marL="836483" indent="0">
              <a:buNone/>
              <a:defRPr sz="500"/>
            </a:lvl4pPr>
            <a:lvl5pPr marL="1115311" indent="0">
              <a:buNone/>
              <a:defRPr sz="500"/>
            </a:lvl5pPr>
            <a:lvl6pPr marL="1394138" indent="0">
              <a:buNone/>
              <a:defRPr sz="500"/>
            </a:lvl6pPr>
            <a:lvl7pPr marL="1672966" indent="0">
              <a:buNone/>
              <a:defRPr sz="500"/>
            </a:lvl7pPr>
            <a:lvl8pPr marL="1951793" indent="0">
              <a:buNone/>
              <a:defRPr sz="500"/>
            </a:lvl8pPr>
            <a:lvl9pPr marL="2230621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4" y="214117"/>
            <a:ext cx="6805137" cy="891117"/>
          </a:xfrm>
          <a:prstGeom prst="rect">
            <a:avLst/>
          </a:prstGeom>
        </p:spPr>
        <p:txBody>
          <a:bodyPr vert="horz" lIns="55765" tIns="27883" rIns="55765" bIns="2788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1247564"/>
            <a:ext cx="6805137" cy="3528575"/>
          </a:xfrm>
          <a:prstGeom prst="rect">
            <a:avLst/>
          </a:prstGeom>
        </p:spPr>
        <p:txBody>
          <a:bodyPr vert="horz" lIns="55765" tIns="27883" rIns="55765" bIns="2788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5" y="4955600"/>
            <a:ext cx="1764295" cy="284663"/>
          </a:xfrm>
          <a:prstGeom prst="rect">
            <a:avLst/>
          </a:prstGeom>
        </p:spPr>
        <p:txBody>
          <a:bodyPr vert="horz" lIns="55765" tIns="27883" rIns="55765" bIns="2788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01/12/2015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4955600"/>
            <a:ext cx="2394400" cy="284663"/>
          </a:xfrm>
          <a:prstGeom prst="rect">
            <a:avLst/>
          </a:prstGeom>
        </p:spPr>
        <p:txBody>
          <a:bodyPr vert="horz" lIns="55765" tIns="27883" rIns="55765" bIns="2788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7" y="4955600"/>
            <a:ext cx="1764295" cy="284663"/>
          </a:xfrm>
          <a:prstGeom prst="rect">
            <a:avLst/>
          </a:prstGeom>
        </p:spPr>
        <p:txBody>
          <a:bodyPr vert="horz" lIns="55765" tIns="27883" rIns="55765" bIns="2788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7655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121" indent="-209121" algn="l" defTabSz="557655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095" indent="-174268" algn="l" defTabSz="557655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070" indent="-139414" algn="l" defTabSz="557655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5897" indent="-139414" algn="l" defTabSz="557655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725" indent="-139414" algn="l" defTabSz="557655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3552" indent="-139414" algn="l" defTabSz="557655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2380" indent="-139414" algn="l" defTabSz="557655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1208" indent="-139414" algn="l" defTabSz="557655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0035" indent="-139414" algn="l" defTabSz="557655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765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8828" algn="l" defTabSz="55765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7655" algn="l" defTabSz="55765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6483" algn="l" defTabSz="55765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5311" algn="l" defTabSz="55765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4138" algn="l" defTabSz="55765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2966" algn="l" defTabSz="55765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1793" algn="l" defTabSz="55765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0621" algn="l" defTabSz="55765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Dell\Dropbox\Sophrokhépri\PHOTOS du Centre\Selection photos site web\02 MAN_67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4563" y="3849899"/>
            <a:ext cx="1662292" cy="1127707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ce réservé du contenu 2"/>
          <p:cNvSpPr txBox="1">
            <a:spLocks/>
          </p:cNvSpPr>
          <p:nvPr/>
        </p:nvSpPr>
        <p:spPr>
          <a:xfrm>
            <a:off x="2908934" y="1665238"/>
            <a:ext cx="4261810" cy="613630"/>
          </a:xfrm>
          <a:prstGeom prst="rect">
            <a:avLst/>
          </a:prstGeom>
        </p:spPr>
        <p:txBody>
          <a:bodyPr lIns="79951" tIns="39976" rIns="79951" bIns="39976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100" b="1" dirty="0" err="1"/>
              <a:t>Sophro</a:t>
            </a:r>
            <a:r>
              <a:rPr lang="fr-FR" sz="1100" b="1" dirty="0" err="1">
                <a:solidFill>
                  <a:srgbClr val="0085B0"/>
                </a:solidFill>
              </a:rPr>
              <a:t>Khepri</a:t>
            </a:r>
            <a:r>
              <a:rPr lang="fr-FR" sz="1100" b="1" dirty="0">
                <a:solidFill>
                  <a:srgbClr val="0085B0"/>
                </a:solidFill>
              </a:rPr>
              <a:t> </a:t>
            </a:r>
            <a:r>
              <a:rPr lang="fr-FR" sz="1100" b="1" dirty="0"/>
              <a:t>a pour vocation de vous proposer, en un seul lieu, un ensemble de thérapies efficaces, visant à apporter du confort, à soulager les souffrances tant physiques que psychiques.</a:t>
            </a: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180231" y="3321422"/>
            <a:ext cx="3960439" cy="1699098"/>
          </a:xfrm>
          <a:prstGeom prst="rect">
            <a:avLst/>
          </a:prstGeom>
        </p:spPr>
        <p:txBody>
          <a:bodyPr lIns="79951" tIns="39976" rIns="79951" bIns="39976" numCol="2">
            <a:normAutofit fontScale="62500" lnSpcReduction="200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900" b="1" dirty="0">
                <a:solidFill>
                  <a:srgbClr val="0085B0"/>
                </a:solidFill>
              </a:rPr>
              <a:t>Spécificités du </a:t>
            </a:r>
            <a:r>
              <a:rPr lang="fr-FR" sz="1900" b="1" dirty="0" smtClean="0">
                <a:solidFill>
                  <a:srgbClr val="0085B0"/>
                </a:solidFill>
              </a:rPr>
              <a:t>Centre</a:t>
            </a:r>
            <a:endParaRPr lang="fr-FR" sz="1900" b="1" dirty="0">
              <a:solidFill>
                <a:schemeClr val="accent1"/>
              </a:solidFill>
            </a:endParaRPr>
          </a:p>
          <a:p>
            <a:r>
              <a:rPr lang="fr-FR" sz="1800" dirty="0"/>
              <a:t>Unité spécialisée Enfants Intellectuellement Précoces (EIP</a:t>
            </a:r>
            <a:r>
              <a:rPr lang="fr-FR" sz="1800" dirty="0" smtClean="0"/>
              <a:t>) et </a:t>
            </a:r>
            <a:r>
              <a:rPr lang="fr-FR" sz="1800" dirty="0"/>
              <a:t>adultes surdoués, </a:t>
            </a:r>
            <a:r>
              <a:rPr lang="fr-FR" sz="1800" dirty="0" smtClean="0"/>
              <a:t>(Détection, évaluation et accompagnement)</a:t>
            </a:r>
            <a:endParaRPr lang="fr-FR" sz="1800" dirty="0"/>
          </a:p>
          <a:p>
            <a:r>
              <a:rPr lang="fr-FR" sz="1800" dirty="0"/>
              <a:t>Trouble du sommeil</a:t>
            </a:r>
          </a:p>
          <a:p>
            <a:r>
              <a:rPr lang="fr-FR" sz="1800" dirty="0"/>
              <a:t>Burnout</a:t>
            </a:r>
          </a:p>
          <a:p>
            <a:r>
              <a:rPr lang="fr-FR" sz="1800" dirty="0"/>
              <a:t>Stress </a:t>
            </a:r>
            <a:r>
              <a:rPr lang="fr-FR" sz="1800" dirty="0" smtClean="0"/>
              <a:t>post-traumatique</a:t>
            </a:r>
            <a:endParaRPr lang="fr-FR" sz="1800" dirty="0"/>
          </a:p>
          <a:p>
            <a:r>
              <a:rPr lang="fr-FR" sz="1800" dirty="0"/>
              <a:t>Cohérence </a:t>
            </a:r>
            <a:r>
              <a:rPr lang="fr-FR" sz="1800" dirty="0" smtClean="0"/>
              <a:t>cardiaque</a:t>
            </a:r>
          </a:p>
          <a:p>
            <a:endParaRPr lang="fr-FR" sz="1800" dirty="0" smtClean="0"/>
          </a:p>
          <a:p>
            <a:endParaRPr lang="fr-FR" sz="1800" dirty="0"/>
          </a:p>
          <a:p>
            <a:r>
              <a:rPr lang="fr-FR" sz="1800" dirty="0"/>
              <a:t>Soutien pour les pathologies longues</a:t>
            </a:r>
          </a:p>
          <a:p>
            <a:r>
              <a:rPr lang="fr-FR" sz="1800" dirty="0"/>
              <a:t>Surcharge pondérale</a:t>
            </a:r>
          </a:p>
          <a:p>
            <a:r>
              <a:rPr lang="fr-FR" sz="1800" dirty="0"/>
              <a:t>Addiction</a:t>
            </a:r>
          </a:p>
          <a:p>
            <a:r>
              <a:rPr lang="fr-FR" sz="1800" dirty="0"/>
              <a:t>Pré et post natal</a:t>
            </a:r>
          </a:p>
          <a:p>
            <a:r>
              <a:rPr lang="fr-FR" sz="1800" dirty="0"/>
              <a:t>Préparation à la retraite</a:t>
            </a:r>
          </a:p>
          <a:p>
            <a:r>
              <a:rPr lang="fr-FR" sz="1800" dirty="0"/>
              <a:t>Acouphène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08223" y="5046406"/>
            <a:ext cx="7381031" cy="219232"/>
          </a:xfrm>
          <a:prstGeom prst="rect">
            <a:avLst/>
          </a:prstGeom>
          <a:noFill/>
        </p:spPr>
        <p:txBody>
          <a:bodyPr wrap="square" lIns="79951" tIns="39976" rIns="79951" bIns="39976" rtlCol="0">
            <a:spAutoFit/>
          </a:bodyPr>
          <a:lstStyle/>
          <a:p>
            <a:pPr algn="ctr"/>
            <a:r>
              <a:rPr lang="fr-FR" sz="900" b="1" dirty="0"/>
              <a:t>09 73 67 35 45 - </a:t>
            </a:r>
            <a:r>
              <a:rPr lang="fr-FR" sz="900" b="1" u="sng" dirty="0">
                <a:solidFill>
                  <a:srgbClr val="0085B0"/>
                </a:solidFill>
              </a:rPr>
              <a:t>contact@sophrokhepri.fr </a:t>
            </a:r>
            <a:r>
              <a:rPr lang="fr-FR" sz="900" b="1" dirty="0"/>
              <a:t> - </a:t>
            </a:r>
            <a:r>
              <a:rPr lang="fr-FR" sz="900" dirty="0"/>
              <a:t>En face de la gare </a:t>
            </a:r>
            <a:r>
              <a:rPr lang="fr-FR" sz="900" dirty="0" smtClean="0"/>
              <a:t>RER E de </a:t>
            </a:r>
            <a:r>
              <a:rPr lang="fr-FR" sz="900" dirty="0"/>
              <a:t>Nogent le </a:t>
            </a:r>
            <a:r>
              <a:rPr lang="fr-FR" sz="900" dirty="0" smtClean="0"/>
              <a:t>Perreux</a:t>
            </a:r>
            <a:r>
              <a:rPr lang="fr-FR" sz="900" b="1" dirty="0"/>
              <a:t> </a:t>
            </a:r>
            <a:r>
              <a:rPr lang="fr-FR" sz="900" b="1" dirty="0" smtClean="0"/>
              <a:t>- </a:t>
            </a:r>
            <a:r>
              <a:rPr lang="fr-FR" sz="900" dirty="0" smtClean="0"/>
              <a:t>188 </a:t>
            </a:r>
            <a:r>
              <a:rPr lang="fr-FR" sz="900" dirty="0"/>
              <a:t>Grande Rue Charles de Gaulle 94130 </a:t>
            </a:r>
            <a:r>
              <a:rPr lang="fr-FR" sz="900" dirty="0" smtClean="0"/>
              <a:t>Nogent-sur-Marne</a:t>
            </a:r>
            <a:endParaRPr lang="fr-FR" sz="900" dirty="0"/>
          </a:p>
        </p:txBody>
      </p:sp>
      <p:pic>
        <p:nvPicPr>
          <p:cNvPr id="8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20" y="173994"/>
            <a:ext cx="2318653" cy="771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2056754" y="176575"/>
            <a:ext cx="3740101" cy="687394"/>
          </a:xfrm>
          <a:prstGeom prst="rect">
            <a:avLst/>
          </a:prstGeom>
        </p:spPr>
        <p:txBody>
          <a:bodyPr lIns="45720" tIns="22860" rIns="45720" bIns="22860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>
                <a:solidFill>
                  <a:srgbClr val="0085B0"/>
                </a:solidFill>
              </a:rPr>
              <a:t>Pôle Santé et Mieux-</a:t>
            </a:r>
            <a:r>
              <a:rPr lang="en-US" sz="1200" b="1" dirty="0">
                <a:solidFill>
                  <a:srgbClr val="0085B0"/>
                </a:solidFill>
              </a:rPr>
              <a:t>E</a:t>
            </a:r>
            <a:r>
              <a:rPr lang="fr-FR" sz="1200" b="1" dirty="0" err="1" smtClean="0">
                <a:solidFill>
                  <a:srgbClr val="0085B0"/>
                </a:solidFill>
              </a:rPr>
              <a:t>tre</a:t>
            </a:r>
            <a:r>
              <a:rPr lang="fr-FR" sz="1200" b="1" dirty="0">
                <a:solidFill>
                  <a:srgbClr val="0085B0"/>
                </a:solidFill>
              </a:rPr>
              <a:t/>
            </a:r>
            <a:br>
              <a:rPr lang="fr-FR" sz="1200" b="1" dirty="0">
                <a:solidFill>
                  <a:srgbClr val="0085B0"/>
                </a:solidFill>
              </a:rPr>
            </a:br>
            <a:r>
              <a:rPr lang="fr-FR" sz="1200" b="1" dirty="0">
                <a:solidFill>
                  <a:srgbClr val="0085B0"/>
                </a:solidFill>
              </a:rPr>
              <a:t>Psychologie - Sophrologie - Thérapies</a:t>
            </a:r>
            <a:br>
              <a:rPr lang="fr-FR" sz="1200" b="1" dirty="0">
                <a:solidFill>
                  <a:srgbClr val="0085B0"/>
                </a:solidFill>
              </a:rPr>
            </a:br>
            <a:r>
              <a:rPr lang="fr-FR" sz="1200" b="1" dirty="0">
                <a:solidFill>
                  <a:srgbClr val="0085B0"/>
                </a:solidFill>
              </a:rPr>
              <a:t>Précocité intellectuelle</a:t>
            </a:r>
            <a:br>
              <a:rPr lang="fr-FR" sz="1200" b="1" dirty="0">
                <a:solidFill>
                  <a:srgbClr val="0085B0"/>
                </a:solidFill>
              </a:rPr>
            </a:br>
            <a:r>
              <a:rPr lang="fr-FR" sz="1200" b="1" dirty="0">
                <a:solidFill>
                  <a:srgbClr val="0085B0"/>
                </a:solidFill>
              </a:rPr>
              <a:t>Orientation scolaire &amp; professionnelle</a:t>
            </a: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-1" y="1017166"/>
            <a:ext cx="7561263" cy="573899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txBody>
          <a:bodyPr lIns="45720" tIns="22860" rIns="45720" bIns="22860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>
                <a:solidFill>
                  <a:schemeClr val="bg1"/>
                </a:solidFill>
              </a:rPr>
              <a:t>Journée Portes </a:t>
            </a:r>
            <a:r>
              <a:rPr lang="fr-FR" sz="1600" b="1" dirty="0" smtClean="0">
                <a:solidFill>
                  <a:schemeClr val="bg1"/>
                </a:solidFill>
              </a:rPr>
              <a:t>Ouvertes :   Dimanche </a:t>
            </a:r>
            <a:r>
              <a:rPr lang="fr-FR" sz="1600" b="1" dirty="0">
                <a:solidFill>
                  <a:schemeClr val="bg1"/>
                </a:solidFill>
              </a:rPr>
              <a:t>31 janvier de 13 H 30 à 19 </a:t>
            </a:r>
            <a:r>
              <a:rPr lang="fr-FR" sz="1600" b="1" dirty="0" smtClean="0">
                <a:solidFill>
                  <a:schemeClr val="bg1"/>
                </a:solidFill>
              </a:rPr>
              <a:t>H</a:t>
            </a:r>
            <a:r>
              <a:rPr lang="fr-FR" sz="1600" b="1" dirty="0">
                <a:solidFill>
                  <a:schemeClr val="bg1"/>
                </a:solidFill>
              </a:rPr>
              <a:t/>
            </a:r>
            <a:br>
              <a:rPr lang="fr-FR" sz="1600" b="1" dirty="0">
                <a:solidFill>
                  <a:schemeClr val="bg1"/>
                </a:solidFill>
              </a:rPr>
            </a:br>
            <a:r>
              <a:rPr lang="fr-FR" sz="1600" b="1" dirty="0">
                <a:solidFill>
                  <a:schemeClr val="bg1"/>
                </a:solidFill>
              </a:rPr>
              <a:t>www.sophrokhepri.fr</a:t>
            </a:r>
          </a:p>
        </p:txBody>
      </p:sp>
      <p:pic>
        <p:nvPicPr>
          <p:cNvPr id="3" name="Picture 6" descr="C:\Users\Dell\Dropbox\Sophrokhépri\PHOTOS du Centre\Selection photos site web\03 MAN_679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2690" y="3609454"/>
            <a:ext cx="1568341" cy="1113043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 6" descr="01 MAN_6862v2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63" y="1693813"/>
            <a:ext cx="2170700" cy="1535976"/>
          </a:xfrm>
          <a:prstGeom prst="rect">
            <a:avLst/>
          </a:prstGeom>
          <a:ln>
            <a:solidFill>
              <a:srgbClr val="0085B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5" name="Espace réservé du contenu 2"/>
          <p:cNvSpPr txBox="1">
            <a:spLocks/>
          </p:cNvSpPr>
          <p:nvPr/>
        </p:nvSpPr>
        <p:spPr>
          <a:xfrm>
            <a:off x="4428703" y="2290997"/>
            <a:ext cx="2914703" cy="1174441"/>
          </a:xfrm>
          <a:prstGeom prst="rect">
            <a:avLst/>
          </a:prstGeom>
        </p:spPr>
        <p:txBody>
          <a:bodyPr lIns="79951" tIns="39976" rIns="79951" bIns="39976">
            <a:normAutofit fontScale="25000" lnSpcReduction="200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1200" b="1" dirty="0">
              <a:solidFill>
                <a:schemeClr val="accent1"/>
              </a:solidFill>
            </a:endParaRPr>
          </a:p>
          <a:p>
            <a:r>
              <a:rPr lang="fr-FR" sz="4400" dirty="0" smtClean="0"/>
              <a:t>12 </a:t>
            </a:r>
            <a:r>
              <a:rPr lang="fr-FR" sz="4400" dirty="0"/>
              <a:t>salles de consultations,</a:t>
            </a:r>
          </a:p>
          <a:p>
            <a:r>
              <a:rPr lang="fr-FR" sz="4400" dirty="0"/>
              <a:t>Une mine de solutions pour les Entreprises, </a:t>
            </a:r>
            <a:r>
              <a:rPr lang="fr-FR" sz="4400" dirty="0" smtClean="0"/>
              <a:t>Santé et </a:t>
            </a:r>
            <a:r>
              <a:rPr lang="fr-FR" sz="4400" dirty="0"/>
              <a:t>la Qualité de Vie au Travail,</a:t>
            </a:r>
          </a:p>
          <a:p>
            <a:r>
              <a:rPr lang="fr-FR" sz="4400" dirty="0"/>
              <a:t>Un havre de paix pour les salariés, familles, </a:t>
            </a:r>
            <a:r>
              <a:rPr lang="fr-FR" sz="4400" dirty="0" smtClean="0"/>
              <a:t>adolescents, retraités</a:t>
            </a:r>
            <a:r>
              <a:rPr lang="fr-FR" sz="4400" dirty="0"/>
              <a:t>,</a:t>
            </a:r>
          </a:p>
          <a:p>
            <a:r>
              <a:rPr lang="fr-FR" sz="4400" dirty="0"/>
              <a:t>Un lieu de ressources pour les professionnels de Santé</a:t>
            </a:r>
            <a:r>
              <a:rPr lang="fr-FR" sz="4400" dirty="0" smtClean="0"/>
              <a:t>.</a:t>
            </a:r>
            <a:endParaRPr lang="fr-FR" sz="4400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2692412" y="2455038"/>
            <a:ext cx="1693809" cy="818184"/>
          </a:xfrm>
          <a:prstGeom prst="rect">
            <a:avLst/>
          </a:prstGeom>
        </p:spPr>
        <p:txBody>
          <a:bodyPr lIns="79951" tIns="39976" rIns="79951" bIns="39976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200" b="1" dirty="0">
                <a:solidFill>
                  <a:srgbClr val="0085B0"/>
                </a:solidFill>
              </a:rPr>
              <a:t>U</a:t>
            </a:r>
            <a:r>
              <a:rPr lang="fr-FR" sz="1200" b="1" dirty="0" smtClean="0">
                <a:solidFill>
                  <a:srgbClr val="0085B0"/>
                </a:solidFill>
              </a:rPr>
              <a:t>n </a:t>
            </a:r>
            <a:r>
              <a:rPr lang="fr-FR" sz="1200" b="1" dirty="0">
                <a:solidFill>
                  <a:srgbClr val="0085B0"/>
                </a:solidFill>
              </a:rPr>
              <a:t>esprit </a:t>
            </a:r>
            <a:endParaRPr lang="fr-FR" sz="1200" b="1" dirty="0" smtClean="0">
              <a:solidFill>
                <a:srgbClr val="0085B0"/>
              </a:solidFill>
            </a:endParaRPr>
          </a:p>
          <a:p>
            <a:pPr marL="0" indent="0" algn="ctr">
              <a:buNone/>
            </a:pPr>
            <a:r>
              <a:rPr lang="fr-FR" sz="1200" b="1" dirty="0" smtClean="0">
                <a:solidFill>
                  <a:srgbClr val="0085B0"/>
                </a:solidFill>
              </a:rPr>
              <a:t>collaboratif  et des services </a:t>
            </a:r>
            <a:r>
              <a:rPr lang="fr-FR" sz="1200" b="1" dirty="0">
                <a:solidFill>
                  <a:srgbClr val="0085B0"/>
                </a:solidFill>
              </a:rPr>
              <a:t>à la </a:t>
            </a:r>
            <a:r>
              <a:rPr lang="fr-FR" sz="1200" b="1" dirty="0" smtClean="0">
                <a:solidFill>
                  <a:srgbClr val="0085B0"/>
                </a:solidFill>
              </a:rPr>
              <a:t>carte</a:t>
            </a:r>
            <a:endParaRPr lang="fr-FR" sz="1200" b="1" dirty="0">
              <a:solidFill>
                <a:srgbClr val="0085B0"/>
              </a:solidFill>
            </a:endParaRPr>
          </a:p>
        </p:txBody>
      </p:sp>
      <p:pic>
        <p:nvPicPr>
          <p:cNvPr id="1026" name="Picture 2" descr="C:\Users\Dell\Dropbox\Sophrokhépri\Marketing et Communication\PRESSE\Envoi charte graphique\Seve et papillon\Logo SEVE ET PAPILLON Carré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461" y="41707"/>
            <a:ext cx="953360" cy="957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6232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13181</TotalTime>
  <Words>184</Words>
  <Application>Microsoft Office PowerPoint</Application>
  <PresentationFormat>Personnalisé</PresentationFormat>
  <Paragraphs>25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93</cp:revision>
  <cp:lastPrinted>2015-12-01T12:03:15Z</cp:lastPrinted>
  <dcterms:created xsi:type="dcterms:W3CDTF">2015-06-22T10:33:01Z</dcterms:created>
  <dcterms:modified xsi:type="dcterms:W3CDTF">2015-12-01T13:30:33Z</dcterms:modified>
</cp:coreProperties>
</file>