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66" r:id="rId2"/>
    <p:sldId id="261" r:id="rId3"/>
    <p:sldId id="267" r:id="rId4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5" autoAdjust="0"/>
    <p:restoredTop sz="99648" autoAdjust="0"/>
  </p:normalViewPr>
  <p:slideViewPr>
    <p:cSldViewPr>
      <p:cViewPr>
        <p:scale>
          <a:sx n="160" d="100"/>
          <a:sy n="160" d="100"/>
        </p:scale>
        <p:origin x="-396" y="3654"/>
      </p:cViewPr>
      <p:guideLst>
        <p:guide orient="horz"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17/10/2017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ontact@kheprisante.fr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hyperlink" Target="mailto:contact@sophrokhepri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330153" y="1553146"/>
            <a:ext cx="2040607" cy="4815981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0" y="-1951"/>
            <a:ext cx="5364163" cy="1225147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287543" y="7023204"/>
            <a:ext cx="4842810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 smtClean="0"/>
              <a:t>188 </a:t>
            </a:r>
            <a:r>
              <a:rPr lang="fr-FR" sz="900" dirty="0"/>
              <a:t>Grande Rue Charles de </a:t>
            </a:r>
            <a:r>
              <a:rPr lang="fr-FR" sz="900" dirty="0" smtClean="0"/>
              <a:t>Gaulle -  </a:t>
            </a:r>
            <a:r>
              <a:rPr lang="fr-FR" sz="900" dirty="0"/>
              <a:t>94130 </a:t>
            </a:r>
            <a:r>
              <a:rPr lang="fr-FR" sz="900" dirty="0" smtClean="0"/>
              <a:t>Nogent-sur-Marne (face Gare </a:t>
            </a:r>
            <a:r>
              <a:rPr lang="fr-FR" sz="900" dirty="0"/>
              <a:t>RER E Nogent le </a:t>
            </a:r>
            <a:r>
              <a:rPr lang="fr-FR" sz="900" dirty="0" smtClean="0"/>
              <a:t>Perreux)</a:t>
            </a:r>
            <a:endParaRPr lang="fr-FR" sz="900" b="1" dirty="0"/>
          </a:p>
          <a:p>
            <a:pPr algn="ctr"/>
            <a:r>
              <a:rPr lang="fr-FR" sz="900" b="1" dirty="0" smtClean="0"/>
              <a:t>01 84 25 22 87- </a:t>
            </a:r>
            <a:r>
              <a:rPr lang="fr-FR" sz="900" b="1" dirty="0" smtClean="0">
                <a:solidFill>
                  <a:srgbClr val="0085B0"/>
                </a:solidFill>
                <a:hlinkClick r:id="rId2"/>
              </a:rPr>
              <a:t>contact@kheprisante.fr</a:t>
            </a:r>
            <a:r>
              <a:rPr lang="fr-FR" sz="900" b="1" dirty="0" smtClean="0"/>
              <a:t> - </a:t>
            </a:r>
            <a:r>
              <a:rPr lang="fr-FR" sz="900" dirty="0" smtClean="0"/>
              <a:t>N</a:t>
            </a:r>
            <a:r>
              <a:rPr lang="fr-FR" sz="900" dirty="0"/>
              <a:t>° </a:t>
            </a:r>
            <a:r>
              <a:rPr lang="fr-FR" sz="900" dirty="0" smtClean="0"/>
              <a:t>Formation</a:t>
            </a:r>
            <a:r>
              <a:rPr lang="fr-FR" sz="900" b="1" dirty="0">
                <a:solidFill>
                  <a:srgbClr val="0085B0"/>
                </a:solidFill>
              </a:rPr>
              <a:t> </a:t>
            </a:r>
            <a:r>
              <a:rPr lang="fr-FR" sz="900" dirty="0" smtClean="0"/>
              <a:t>11940951494</a:t>
            </a:r>
            <a:endParaRPr lang="fr-FR" sz="900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223194"/>
            <a:ext cx="5354799" cy="325187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 smtClean="0">
                <a:solidFill>
                  <a:srgbClr val="0085B0"/>
                </a:solidFill>
              </a:rPr>
              <a:t>Entre vie privée et vie professionnelle</a:t>
            </a:r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334478" y="1553146"/>
            <a:ext cx="2034448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Q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ualité de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V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ie 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au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T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ravail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 err="1">
                <a:solidFill>
                  <a:schemeClr val="bg2">
                    <a:lumMod val="10000"/>
                  </a:schemeClr>
                </a:solidFill>
              </a:rPr>
              <a:t>Burn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out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330373" y="5082915"/>
            <a:ext cx="2034449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Retour à l’emploi après une longue absence de l’entreprise 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332925" y="3099019"/>
            <a:ext cx="2034450" cy="261610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err="1" smtClean="0">
                <a:solidFill>
                  <a:schemeClr val="bg2">
                    <a:lumMod val="10000"/>
                  </a:schemeClr>
                </a:solidFill>
              </a:rPr>
              <a:t>Surdouance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 Adulte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334726" y="5787741"/>
            <a:ext cx="2034447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Allergies 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Addictions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Phobies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334916" y="2667751"/>
            <a:ext cx="2034449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Dépression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Stress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post-traumatique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331549" y="4219345"/>
            <a:ext cx="2034449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Douleurs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&amp; maladies chroniques 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Oncologie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Acouphènes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331739" y="5513918"/>
            <a:ext cx="2034449" cy="276999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Maternité - Périnatalité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4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85" y="180230"/>
            <a:ext cx="2046151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re 1"/>
          <p:cNvSpPr txBox="1">
            <a:spLocks/>
          </p:cNvSpPr>
          <p:nvPr/>
        </p:nvSpPr>
        <p:spPr>
          <a:xfrm>
            <a:off x="2564932" y="248071"/>
            <a:ext cx="2565421" cy="737865"/>
          </a:xfrm>
          <a:prstGeom prst="rect">
            <a:avLst/>
          </a:prstGeom>
          <a:noFill/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Centre </a:t>
            </a:r>
            <a:r>
              <a:rPr lang="fr-FR" sz="1200" dirty="0" smtClean="0">
                <a:solidFill>
                  <a:schemeClr val="bg1"/>
                </a:solidFill>
              </a:rPr>
              <a:t>d’accompagnement</a:t>
            </a:r>
            <a:endParaRPr lang="fr-FR" sz="1200" dirty="0" smtClean="0">
              <a:solidFill>
                <a:schemeClr val="bg1"/>
              </a:solidFill>
            </a:endParaRPr>
          </a:p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Santé Qualité de Vie au Travail</a:t>
            </a:r>
          </a:p>
          <a:p>
            <a:pPr algn="r"/>
            <a:r>
              <a:rPr lang="fr-FR" sz="1200" dirty="0">
                <a:solidFill>
                  <a:schemeClr val="bg1"/>
                </a:solidFill>
              </a:rPr>
              <a:t>T</a:t>
            </a:r>
            <a:r>
              <a:rPr lang="fr-FR" sz="1200" dirty="0" smtClean="0">
                <a:solidFill>
                  <a:schemeClr val="bg1"/>
                </a:solidFill>
              </a:rPr>
              <a:t>hérapies complémentaires</a:t>
            </a:r>
          </a:p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Et soutien psychologique </a:t>
            </a:r>
            <a:endParaRPr lang="fr-FR" sz="1200" dirty="0">
              <a:solidFill>
                <a:schemeClr val="bg1"/>
              </a:solidFill>
            </a:endParaRPr>
          </a:p>
          <a:p>
            <a:pPr algn="r"/>
            <a:endParaRPr lang="fr-FR" sz="1200" dirty="0" smtClean="0">
              <a:solidFill>
                <a:schemeClr val="bg1"/>
              </a:solidFill>
            </a:endParaRPr>
          </a:p>
          <a:p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0" y="757294"/>
            <a:ext cx="4266257" cy="4572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>
          <a:xfrm>
            <a:off x="1457944" y="3731691"/>
            <a:ext cx="1872209" cy="2497212"/>
          </a:xfrm>
          <a:prstGeom prst="rect">
            <a:avLst/>
          </a:prstGeom>
          <a:noFill/>
          <a:ln>
            <a:noFill/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/>
            </a:r>
            <a:br>
              <a:rPr lang="fr-FR" sz="1100" dirty="0" smtClean="0">
                <a:solidFill>
                  <a:srgbClr val="0085B0"/>
                </a:solidFill>
              </a:rPr>
            </a:br>
            <a:r>
              <a:rPr lang="fr-FR" sz="1100" dirty="0" smtClean="0">
                <a:solidFill>
                  <a:srgbClr val="0085B0"/>
                </a:solidFill>
              </a:rPr>
              <a:t>Coaching</a:t>
            </a:r>
            <a:endParaRPr lang="fr-FR" sz="1100" dirty="0" smtClean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Orientation  scolaire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Evaluation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Bilan de compétences </a:t>
            </a:r>
            <a:r>
              <a:rPr lang="fr-FR" sz="1100" dirty="0" smtClean="0">
                <a:solidFill>
                  <a:srgbClr val="0085B0"/>
                </a:solidFill>
              </a:rPr>
              <a:t>professionnel</a:t>
            </a:r>
            <a:endParaRPr lang="fr-FR" sz="1100" dirty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______</a:t>
            </a:r>
            <a:endParaRPr lang="fr-FR" sz="1100" dirty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endParaRPr lang="fr-FR" sz="1100" dirty="0" smtClean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Entretien de 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coordination de soins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Sur rendez-vous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01 84 25 22 87</a:t>
            </a:r>
            <a:endParaRPr lang="fr-FR" sz="1100" dirty="0" smtClean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endParaRPr lang="fr-FR" sz="1100" dirty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endParaRPr lang="fr-FR" sz="1100" dirty="0">
              <a:solidFill>
                <a:srgbClr val="0085B0"/>
              </a:solidFill>
            </a:endParaRPr>
          </a:p>
        </p:txBody>
      </p:sp>
      <p:pic>
        <p:nvPicPr>
          <p:cNvPr id="30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81" y="1548383"/>
            <a:ext cx="3339434" cy="2182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77" y="3731691"/>
            <a:ext cx="1462722" cy="2701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ZoneTexte 30"/>
          <p:cNvSpPr txBox="1"/>
          <p:nvPr/>
        </p:nvSpPr>
        <p:spPr>
          <a:xfrm>
            <a:off x="3335595" y="3790195"/>
            <a:ext cx="2034447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Troubles alimentaires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Surcharge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pondérale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-4517" y="6228903"/>
            <a:ext cx="5373444" cy="720080"/>
          </a:xfrm>
          <a:prstGeom prst="rect">
            <a:avLst/>
          </a:prstGeom>
          <a:solidFill>
            <a:srgbClr val="0085B0"/>
          </a:solidFill>
          <a:ln>
            <a:solidFill>
              <a:srgbClr val="00B0F0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00" b="1" dirty="0" err="1" smtClean="0">
                <a:solidFill>
                  <a:schemeClr val="bg1"/>
                </a:solidFill>
              </a:rPr>
              <a:t>Khépri</a:t>
            </a:r>
            <a:r>
              <a:rPr lang="fr-FR" sz="1100" b="1" dirty="0" smtClean="0">
                <a:solidFill>
                  <a:schemeClr val="bg1"/>
                </a:solidFill>
              </a:rPr>
              <a:t> Santé </a:t>
            </a:r>
            <a:r>
              <a:rPr lang="fr-FR" sz="1100" b="1" dirty="0" smtClean="0">
                <a:solidFill>
                  <a:schemeClr val="bg1"/>
                </a:solidFill>
              </a:rPr>
              <a:t>vous propose, en </a:t>
            </a:r>
            <a:r>
              <a:rPr lang="fr-FR" sz="1100" b="1" dirty="0">
                <a:solidFill>
                  <a:schemeClr val="bg1"/>
                </a:solidFill>
              </a:rPr>
              <a:t>un seul </a:t>
            </a:r>
            <a:r>
              <a:rPr lang="fr-FR" sz="1100" b="1" dirty="0" smtClean="0">
                <a:solidFill>
                  <a:schemeClr val="bg1"/>
                </a:solidFill>
              </a:rPr>
              <a:t>lieu,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un </a:t>
            </a:r>
            <a:r>
              <a:rPr lang="fr-FR" sz="1100" b="1" dirty="0">
                <a:solidFill>
                  <a:schemeClr val="bg1"/>
                </a:solidFill>
              </a:rPr>
              <a:t>ensemble de </a:t>
            </a:r>
            <a:r>
              <a:rPr lang="fr-FR" sz="1100" b="1" dirty="0" smtClean="0">
                <a:solidFill>
                  <a:schemeClr val="bg1"/>
                </a:solidFill>
              </a:rPr>
              <a:t>pratiques complémentaires efficaces pour vous aider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à gagner en autonomie dans la gestion de votre santé et de votre qualité de vie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334917" y="2407716"/>
            <a:ext cx="2034450" cy="261610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Troubles du sommeil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331739" y="1979270"/>
            <a:ext cx="2034450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Angoisse et troubles liés au stress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3334449" y="3361010"/>
            <a:ext cx="2034447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Intolérances alimentaires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Allergies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853306" y="587946"/>
            <a:ext cx="1770036" cy="230832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900" b="1" dirty="0" smtClean="0">
                <a:solidFill>
                  <a:schemeClr val="bg1"/>
                </a:solidFill>
              </a:rPr>
              <a:t>Santé &amp; Qualité de Vie au Travail</a:t>
            </a:r>
            <a:endParaRPr lang="fr-FR" sz="900" b="1" dirty="0">
              <a:solidFill>
                <a:schemeClr val="bg1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333453" y="4819494"/>
            <a:ext cx="2034449" cy="261610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Parentalité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2513204" y="756295"/>
            <a:ext cx="2689157" cy="684076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 smtClean="0">
                <a:solidFill>
                  <a:srgbClr val="0085B0"/>
                </a:solidFill>
              </a:rPr>
              <a:t>Centre </a:t>
            </a:r>
            <a:r>
              <a:rPr lang="fr-FR" sz="1600" b="1" dirty="0">
                <a:solidFill>
                  <a:srgbClr val="0085B0"/>
                </a:solidFill>
              </a:rPr>
              <a:t>Santé </a:t>
            </a:r>
            <a:r>
              <a:rPr lang="fr-FR" sz="1600" b="1" dirty="0" smtClean="0">
                <a:solidFill>
                  <a:srgbClr val="0085B0"/>
                </a:solidFill>
              </a:rPr>
              <a:t>paramédical</a:t>
            </a:r>
            <a:r>
              <a:rPr lang="fr-FR" sz="1600" b="1" dirty="0">
                <a:solidFill>
                  <a:srgbClr val="0085B0"/>
                </a:solidFill>
              </a:rPr>
              <a:t/>
            </a:r>
            <a:br>
              <a:rPr lang="fr-FR" sz="1600" b="1" dirty="0">
                <a:solidFill>
                  <a:srgbClr val="0085B0"/>
                </a:solidFill>
              </a:rPr>
            </a:br>
            <a:r>
              <a:rPr lang="fr-FR" sz="1600" b="1" dirty="0" smtClean="0">
                <a:solidFill>
                  <a:srgbClr val="0085B0"/>
                </a:solidFill>
              </a:rPr>
              <a:t>et de</a:t>
            </a:r>
            <a:endParaRPr lang="fr-FR" sz="1400" b="1" dirty="0" smtClean="0">
              <a:solidFill>
                <a:srgbClr val="0085B0"/>
              </a:solidFill>
            </a:endParaRPr>
          </a:p>
          <a:p>
            <a:r>
              <a:rPr lang="fr-FR" sz="1400" b="1" dirty="0" smtClean="0">
                <a:solidFill>
                  <a:srgbClr val="0085B0"/>
                </a:solidFill>
              </a:rPr>
              <a:t>Thérapies complémentaires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34178" y="6912979"/>
            <a:ext cx="4660632" cy="450160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/>
              <a:t>01 84 25 22 87 </a:t>
            </a:r>
            <a:r>
              <a:rPr lang="fr-FR" sz="900" b="1" dirty="0" smtClean="0"/>
              <a:t>- </a:t>
            </a:r>
            <a:r>
              <a:rPr lang="fr-FR" sz="900" b="1" u="sng" dirty="0" smtClean="0">
                <a:solidFill>
                  <a:srgbClr val="0085B0"/>
                </a:solidFill>
              </a:rPr>
              <a:t>contact@kheprisante.fr </a:t>
            </a:r>
            <a:r>
              <a:rPr lang="fr-FR" sz="900" b="1" dirty="0" smtClean="0"/>
              <a:t> </a:t>
            </a:r>
            <a:r>
              <a:rPr lang="fr-FR" sz="900" b="1" dirty="0"/>
              <a:t>- </a:t>
            </a:r>
            <a:r>
              <a:rPr lang="fr-FR" sz="900" dirty="0"/>
              <a:t>En face de la gare de Nogent le Perreux</a:t>
            </a:r>
            <a:endParaRPr lang="fr-FR" sz="900" b="1" dirty="0"/>
          </a:p>
          <a:p>
            <a:pPr algn="ctr"/>
            <a:r>
              <a:rPr lang="fr-FR" sz="900" dirty="0" err="1" smtClean="0"/>
              <a:t>KhépriSanté</a:t>
            </a:r>
            <a:r>
              <a:rPr lang="fr-FR" sz="900" dirty="0" smtClean="0"/>
              <a:t> </a:t>
            </a:r>
            <a:r>
              <a:rPr lang="fr-FR" sz="900" dirty="0" smtClean="0"/>
              <a:t>- Cabinet partagé - 188 </a:t>
            </a:r>
            <a:r>
              <a:rPr lang="fr-FR" sz="900" dirty="0"/>
              <a:t>Grande Rue Charles de Gaulle 94130 Nogent-sur-Marne</a:t>
            </a:r>
          </a:p>
          <a:p>
            <a:pPr algn="r"/>
            <a:r>
              <a:rPr lang="fr-FR" sz="600" dirty="0"/>
              <a:t>Ne pas jeter sur la voie Publique.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65589" y="1404367"/>
            <a:ext cx="2514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Que propose </a:t>
            </a:r>
            <a:r>
              <a:rPr lang="fr-FR" b="1" dirty="0" smtClean="0"/>
              <a:t>un Centre spécialisé </a:t>
            </a:r>
          </a:p>
          <a:p>
            <a:r>
              <a:rPr lang="fr-FR" b="1" dirty="0" smtClean="0"/>
              <a:t>dans </a:t>
            </a:r>
            <a:r>
              <a:rPr lang="fr-FR" b="1" dirty="0"/>
              <a:t>le mieux-être et la santé </a:t>
            </a:r>
            <a:r>
              <a:rPr lang="fr-FR" b="1" dirty="0" smtClean="0"/>
              <a:t>?</a:t>
            </a:r>
            <a:endParaRPr lang="fr-FR" dirty="0"/>
          </a:p>
        </p:txBody>
      </p:sp>
      <p:pic>
        <p:nvPicPr>
          <p:cNvPr id="2051" name="Picture 3" descr="C:\Users\Dell\Dropbox\Sophrokhépri\Marketing et Communication\PRESSE\Envoi charte graphique\Biotiful Design--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582" y="2034085"/>
            <a:ext cx="2187771" cy="145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280247" y="1976363"/>
            <a:ext cx="2545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err="1" smtClean="0"/>
              <a:t>Khépri</a:t>
            </a:r>
            <a:r>
              <a:rPr lang="fr-FR" dirty="0" smtClean="0"/>
              <a:t> Santé </a:t>
            </a:r>
            <a:r>
              <a:rPr lang="fr-FR" dirty="0" smtClean="0"/>
              <a:t>vous propose des </a:t>
            </a:r>
            <a:r>
              <a:rPr lang="fr-FR" dirty="0" smtClean="0"/>
              <a:t>accompagnements spécifiques qui combinent plusieurs soins compatibles. </a:t>
            </a:r>
            <a:r>
              <a:rPr lang="fr-FR" dirty="0" smtClean="0"/>
              <a:t>Q</a:t>
            </a:r>
            <a:r>
              <a:rPr lang="fr-FR" dirty="0" smtClean="0"/>
              <a:t>uelle que soit votre demande, d’ordre  familial </a:t>
            </a:r>
            <a:r>
              <a:rPr lang="fr-FR" dirty="0"/>
              <a:t>ou professionnel,</a:t>
            </a:r>
            <a:r>
              <a:rPr lang="fr-FR" b="1" dirty="0"/>
              <a:t> </a:t>
            </a:r>
            <a:r>
              <a:rPr lang="fr-FR" dirty="0" smtClean="0"/>
              <a:t>nous vous guiderons dans le choix des pratiques qui vous seront les plus appropriées.</a:t>
            </a:r>
            <a:endParaRPr lang="fr-FR" dirty="0" smtClean="0"/>
          </a:p>
        </p:txBody>
      </p:sp>
      <p:sp>
        <p:nvSpPr>
          <p:cNvPr id="15" name="ZoneTexte 14"/>
          <p:cNvSpPr txBox="1"/>
          <p:nvPr/>
        </p:nvSpPr>
        <p:spPr>
          <a:xfrm>
            <a:off x="313676" y="5469914"/>
            <a:ext cx="48166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Aromathérapie, Chiropraxie, EFT, EMDR, </a:t>
            </a:r>
            <a:r>
              <a:rPr lang="fr-FR" dirty="0" err="1"/>
              <a:t>Hirudologie</a:t>
            </a:r>
            <a:r>
              <a:rPr lang="fr-FR" dirty="0"/>
              <a:t>, Hypnose, Iridologie, Massage bien-être, Méditation, Naturopathie, Ostéopathie, Phytothérapie, Podologie-pédicure, Psychothérapie, Réflexologie plantaire, Remédiation cognitive, Sophrologie, tests d’évaluation psychologiques…</a:t>
            </a:r>
            <a:endParaRPr lang="fr-FR" dirty="0" smtClean="0"/>
          </a:p>
        </p:txBody>
      </p:sp>
      <p:sp>
        <p:nvSpPr>
          <p:cNvPr id="10" name="ZoneTexte 9"/>
          <p:cNvSpPr txBox="1"/>
          <p:nvPr/>
        </p:nvSpPr>
        <p:spPr>
          <a:xfrm>
            <a:off x="362579" y="6343302"/>
            <a:ext cx="4670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 smtClean="0"/>
              <a:t>Les accompagnements que nous proposons ne peuvent en aucun cas se substituer à une prise en charge médicale. Aucun professionnel du centre ne vous encouragera à abandonner un traitement en cours. En cas d’hésitation, n’hésitez pas à en parler à votre médecin traitant.</a:t>
            </a:r>
          </a:p>
        </p:txBody>
      </p:sp>
      <p:pic>
        <p:nvPicPr>
          <p:cNvPr id="2052" name="Picture 4" descr="C:\Users\Dell\Dropbox\Sophrokhépri\Marketing et Communication\PRESSE\Envoi charte graphique\Biotiful Design--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54" y="3762048"/>
            <a:ext cx="2296633" cy="158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2779614" y="3948454"/>
            <a:ext cx="24947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Vous souhaitez être </a:t>
            </a:r>
            <a:r>
              <a:rPr lang="fr-FR" dirty="0" smtClean="0"/>
              <a:t>guidé, consultez un de nos éducateurs santé pour un entretien d’orientation vers </a:t>
            </a:r>
            <a:r>
              <a:rPr lang="fr-FR" dirty="0" smtClean="0"/>
              <a:t>le praticien qu’il vous faut.</a:t>
            </a:r>
          </a:p>
          <a:p>
            <a:pPr algn="ctr"/>
            <a:r>
              <a:rPr lang="fr-FR" b="1" dirty="0" smtClean="0"/>
              <a:t>Appelez le 01 84 25 22 87</a:t>
            </a:r>
          </a:p>
          <a:p>
            <a:pPr algn="ctr"/>
            <a:r>
              <a:rPr lang="fr-FR" dirty="0" smtClean="0"/>
              <a:t>Evelyne </a:t>
            </a:r>
            <a:r>
              <a:rPr lang="fr-FR" dirty="0" smtClean="0"/>
              <a:t>Revellat au 06 60 47 71 64</a:t>
            </a:r>
            <a:endParaRPr lang="fr-FR" dirty="0"/>
          </a:p>
        </p:txBody>
      </p:sp>
      <p:pic>
        <p:nvPicPr>
          <p:cNvPr id="1026" name="Picture 2" descr="logo kheprisante+accroche 5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9" y="241083"/>
            <a:ext cx="2207249" cy="731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27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1"/>
          <p:cNvSpPr txBox="1">
            <a:spLocks/>
          </p:cNvSpPr>
          <p:nvPr/>
        </p:nvSpPr>
        <p:spPr>
          <a:xfrm>
            <a:off x="0" y="807924"/>
            <a:ext cx="5364163" cy="263590"/>
          </a:xfrm>
          <a:prstGeom prst="rect">
            <a:avLst/>
          </a:prstGeom>
          <a:noFill/>
        </p:spPr>
        <p:txBody>
          <a:bodyPr lIns="31177" tIns="15588" rIns="31177" bIns="1558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000" b="1" dirty="0">
                <a:solidFill>
                  <a:srgbClr val="0085B0"/>
                </a:solidFill>
              </a:rPr>
              <a:t>Vie professionnelle  - Santé et Qualité de Vie au Travail</a:t>
            </a:r>
            <a:endParaRPr lang="fr-FR" sz="1000" b="1" dirty="0">
              <a:solidFill>
                <a:srgbClr val="0085B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0" y="1"/>
            <a:ext cx="5364163" cy="791346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80" tIns="31140" rIns="62280" bIns="31140" rtlCol="0" anchor="ctr"/>
          <a:lstStyle/>
          <a:p>
            <a:pPr algn="ctr"/>
            <a:endParaRPr lang="fr-FR"/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>
          <a:xfrm>
            <a:off x="126062" y="6602861"/>
            <a:ext cx="5128297" cy="344797"/>
          </a:xfrm>
          <a:prstGeom prst="rect">
            <a:avLst/>
          </a:prstGeom>
          <a:noFill/>
          <a:ln>
            <a:noFill/>
          </a:ln>
        </p:spPr>
        <p:txBody>
          <a:bodyPr lIns="54519" tIns="27260" rIns="54519" bIns="27260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800" b="1" dirty="0">
                <a:solidFill>
                  <a:srgbClr val="0085B0"/>
                </a:solidFill>
              </a:rPr>
              <a:t>En </a:t>
            </a:r>
            <a:r>
              <a:rPr lang="fr-FR" sz="800" b="1" dirty="0">
                <a:solidFill>
                  <a:srgbClr val="0085B0"/>
                </a:solidFill>
              </a:rPr>
              <a:t>un seul </a:t>
            </a:r>
            <a:r>
              <a:rPr lang="fr-FR" sz="800" b="1" dirty="0">
                <a:solidFill>
                  <a:srgbClr val="0085B0"/>
                </a:solidFill>
              </a:rPr>
              <a:t>lieu, un </a:t>
            </a:r>
            <a:r>
              <a:rPr lang="fr-FR" sz="800" b="1" dirty="0">
                <a:solidFill>
                  <a:srgbClr val="0085B0"/>
                </a:solidFill>
              </a:rPr>
              <a:t>ensemble de </a:t>
            </a:r>
            <a:r>
              <a:rPr lang="fr-FR" sz="800" b="1" dirty="0">
                <a:solidFill>
                  <a:srgbClr val="0085B0"/>
                </a:solidFill>
              </a:rPr>
              <a:t>pratiques complémentaires efficaces pour vous aider </a:t>
            </a:r>
          </a:p>
          <a:p>
            <a:pPr marL="0" indent="0" algn="ctr">
              <a:buNone/>
            </a:pPr>
            <a:r>
              <a:rPr lang="fr-FR" sz="800" b="1" dirty="0">
                <a:solidFill>
                  <a:srgbClr val="0085B0"/>
                </a:solidFill>
              </a:rPr>
              <a:t>à gagner en autonomie dans la gestion de votre santé et de votre qualité de vie</a:t>
            </a:r>
            <a:endParaRPr lang="fr-FR" sz="800" b="1" dirty="0">
              <a:solidFill>
                <a:srgbClr val="0085B0"/>
              </a:solidFill>
            </a:endParaRPr>
          </a:p>
        </p:txBody>
      </p:sp>
      <p:sp>
        <p:nvSpPr>
          <p:cNvPr id="43" name="Titre 1"/>
          <p:cNvSpPr txBox="1">
            <a:spLocks/>
          </p:cNvSpPr>
          <p:nvPr/>
        </p:nvSpPr>
        <p:spPr>
          <a:xfrm>
            <a:off x="2150437" y="111121"/>
            <a:ext cx="2366313" cy="504732"/>
          </a:xfrm>
          <a:prstGeom prst="rect">
            <a:avLst/>
          </a:prstGeom>
          <a:noFill/>
        </p:spPr>
        <p:txBody>
          <a:bodyPr lIns="31177" tIns="15588" rIns="31177" bIns="1558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>
                <a:solidFill>
                  <a:schemeClr val="bg1"/>
                </a:solidFill>
              </a:rPr>
              <a:t>Centre d’accompagnement</a:t>
            </a:r>
          </a:p>
          <a:p>
            <a:r>
              <a:rPr lang="fr-FR" sz="800" b="1" dirty="0">
                <a:solidFill>
                  <a:schemeClr val="bg1"/>
                </a:solidFill>
              </a:rPr>
              <a:t>Thérapies complémentaires </a:t>
            </a:r>
          </a:p>
          <a:p>
            <a:r>
              <a:rPr lang="fr-FR" sz="800" b="1" dirty="0">
                <a:solidFill>
                  <a:schemeClr val="bg1"/>
                </a:solidFill>
              </a:rPr>
              <a:t>Soutien psychologique</a:t>
            </a:r>
          </a:p>
          <a:p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1313369" y="4646814"/>
            <a:ext cx="3823813" cy="2832877"/>
          </a:xfrm>
          <a:prstGeom prst="rect">
            <a:avLst/>
          </a:prstGeom>
          <a:noFill/>
        </p:spPr>
        <p:txBody>
          <a:bodyPr wrap="square" lIns="62280" tIns="31140" rIns="62280" bIns="31140" rtlCol="0">
            <a:spAutoFit/>
          </a:bodyPr>
          <a:lstStyle/>
          <a:p>
            <a:pPr algn="just"/>
            <a:r>
              <a:rPr lang="fr-FR" b="1" dirty="0" smtClean="0">
                <a:solidFill>
                  <a:srgbClr val="0085B0"/>
                </a:solidFill>
              </a:rPr>
              <a:t>Dans le cadre de la Santé et la Qualité de Vie au Travail (SQVT) vous propose :</a:t>
            </a:r>
          </a:p>
          <a:p>
            <a:pPr algn="just"/>
            <a:r>
              <a:rPr lang="fr-FR" b="1" dirty="0" smtClean="0"/>
              <a:t> </a:t>
            </a:r>
          </a:p>
          <a:p>
            <a:pPr marL="116775" indent="-116775" algn="just">
              <a:buFontTx/>
              <a:buChar char="-"/>
            </a:pPr>
            <a:r>
              <a:rPr lang="fr-FR" b="1" dirty="0" smtClean="0">
                <a:solidFill>
                  <a:srgbClr val="0085B0"/>
                </a:solidFill>
              </a:rPr>
              <a:t>ECOUTE :</a:t>
            </a:r>
            <a:r>
              <a:rPr lang="fr-FR" dirty="0" smtClean="0"/>
              <a:t> avec accompagnement </a:t>
            </a:r>
            <a:r>
              <a:rPr lang="fr-FR" dirty="0"/>
              <a:t>global </a:t>
            </a:r>
            <a:r>
              <a:rPr lang="fr-FR" dirty="0" smtClean="0"/>
              <a:t>et ciblé en </a:t>
            </a:r>
            <a:r>
              <a:rPr lang="fr-FR" dirty="0"/>
              <a:t>toute </a:t>
            </a:r>
            <a:r>
              <a:rPr lang="fr-FR" dirty="0" smtClean="0"/>
              <a:t>confidentialité,</a:t>
            </a:r>
          </a:p>
          <a:p>
            <a:pPr marL="116775" indent="-116775" algn="just">
              <a:buFontTx/>
              <a:buChar char="-"/>
            </a:pPr>
            <a:r>
              <a:rPr lang="fr-FR" b="1" dirty="0" smtClean="0">
                <a:solidFill>
                  <a:srgbClr val="0085B0"/>
                </a:solidFill>
              </a:rPr>
              <a:t>PEDAGOGIE :</a:t>
            </a:r>
            <a:r>
              <a:rPr lang="fr-FR" dirty="0"/>
              <a:t> </a:t>
            </a:r>
            <a:r>
              <a:rPr lang="fr-FR" dirty="0" smtClean="0"/>
              <a:t>Apprendre </a:t>
            </a:r>
            <a:r>
              <a:rPr lang="fr-FR" dirty="0"/>
              <a:t>des moyens simples pour travailler mieux en prenant soin de soi avec des experts en </a:t>
            </a:r>
            <a:r>
              <a:rPr lang="fr-FR" dirty="0" smtClean="0"/>
              <a:t>QVT,</a:t>
            </a:r>
          </a:p>
          <a:p>
            <a:pPr marL="116775" indent="-116775" algn="just">
              <a:buFontTx/>
              <a:buChar char="-"/>
            </a:pPr>
            <a:r>
              <a:rPr lang="fr-FR" b="1" dirty="0" smtClean="0">
                <a:solidFill>
                  <a:srgbClr val="0085B0"/>
                </a:solidFill>
              </a:rPr>
              <a:t>PREVENTION :</a:t>
            </a:r>
            <a:r>
              <a:rPr lang="fr-FR" dirty="0" smtClean="0"/>
              <a:t> Prévenir les </a:t>
            </a:r>
            <a:r>
              <a:rPr lang="fr-FR" dirty="0"/>
              <a:t>effets du stress en trouvant les clefs d'un bon équilibre </a:t>
            </a:r>
            <a:r>
              <a:rPr lang="fr-FR" dirty="0" smtClean="0"/>
              <a:t>travail-santé-vie personnelle, vivre </a:t>
            </a:r>
            <a:r>
              <a:rPr lang="fr-FR" dirty="0"/>
              <a:t>pleinement et sereinement </a:t>
            </a:r>
            <a:r>
              <a:rPr lang="fr-FR" dirty="0" smtClean="0"/>
              <a:t>votre </a:t>
            </a:r>
            <a:r>
              <a:rPr lang="fr-FR" dirty="0"/>
              <a:t>vie professionnelle grâce à des pratiques thérapeutiques pluridisciplinaires ayant fait la preuve de leur </a:t>
            </a:r>
            <a:r>
              <a:rPr lang="fr-FR" dirty="0" smtClean="0"/>
              <a:t>efficacité,</a:t>
            </a:r>
          </a:p>
          <a:p>
            <a:pPr marL="116775" indent="-116775" algn="just">
              <a:buFontTx/>
              <a:buChar char="-"/>
            </a:pPr>
            <a:r>
              <a:rPr lang="fr-FR" b="1" dirty="0" smtClean="0">
                <a:solidFill>
                  <a:srgbClr val="0085B0"/>
                </a:solidFill>
              </a:rPr>
              <a:t>REBONDIR :</a:t>
            </a:r>
            <a:r>
              <a:rPr lang="fr-FR" dirty="0" smtClean="0"/>
              <a:t> Après un évènement marquant (soins psycho-sociaux d’urgence)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2150438" y="5995811"/>
            <a:ext cx="3213725" cy="4937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square" lIns="62280" tIns="31140" rIns="62280" bIns="31140" rtlCol="0">
            <a:spAutoFit/>
          </a:bodyPr>
          <a:lstStyle/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</p:txBody>
      </p:sp>
      <p:sp>
        <p:nvSpPr>
          <p:cNvPr id="47" name="ZoneTexte 46"/>
          <p:cNvSpPr txBox="1"/>
          <p:nvPr/>
        </p:nvSpPr>
        <p:spPr>
          <a:xfrm>
            <a:off x="126062" y="6973001"/>
            <a:ext cx="5111257" cy="216776"/>
          </a:xfrm>
          <a:prstGeom prst="rect">
            <a:avLst/>
          </a:prstGeom>
          <a:noFill/>
        </p:spPr>
        <p:txBody>
          <a:bodyPr wrap="square" lIns="62280" tIns="31140" rIns="62280" bIns="31140" rtlCol="0">
            <a:spAutoFit/>
          </a:bodyPr>
          <a:lstStyle/>
          <a:p>
            <a:pPr algn="ctr"/>
            <a:r>
              <a:rPr lang="fr-FR" sz="500" b="1" i="1" dirty="0"/>
              <a:t>Les accompagnements que nous proposons ne peuvent en aucun cas se substituer à une prise en charge médicale. Aucun professionnel du </a:t>
            </a:r>
          </a:p>
          <a:p>
            <a:pPr algn="ctr"/>
            <a:r>
              <a:rPr lang="fr-FR" sz="500" b="1" i="1" dirty="0"/>
              <a:t>centre ne vous encouragera à abandonner un traitement en cours. En cas d’hésitation, n’hésitez pas à en parler à votre médecin traitant.</a:t>
            </a:r>
          </a:p>
        </p:txBody>
      </p:sp>
      <p:pic>
        <p:nvPicPr>
          <p:cNvPr id="48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152" y="1006822"/>
            <a:ext cx="2328299" cy="344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" y="1013984"/>
            <a:ext cx="2737210" cy="1781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ZoneTexte 57"/>
          <p:cNvSpPr txBox="1"/>
          <p:nvPr/>
        </p:nvSpPr>
        <p:spPr>
          <a:xfrm>
            <a:off x="0" y="7209058"/>
            <a:ext cx="5364163" cy="332051"/>
          </a:xfrm>
          <a:prstGeom prst="rect">
            <a:avLst/>
          </a:prstGeom>
          <a:solidFill>
            <a:srgbClr val="0085B0"/>
          </a:solidFill>
        </p:spPr>
        <p:txBody>
          <a:bodyPr wrap="square" lIns="54519" tIns="27260" rIns="54519" bIns="27260" rtlCol="0">
            <a:spAutoFit/>
          </a:bodyPr>
          <a:lstStyle/>
          <a:p>
            <a:pPr algn="ctr"/>
            <a:r>
              <a:rPr lang="fr-FR" sz="600" b="1" dirty="0" err="1">
                <a:solidFill>
                  <a:schemeClr val="bg1"/>
                </a:solidFill>
              </a:rPr>
              <a:t>SophroKhepri</a:t>
            </a:r>
            <a:r>
              <a:rPr lang="fr-FR" sz="600" b="1" dirty="0">
                <a:solidFill>
                  <a:schemeClr val="bg1"/>
                </a:solidFill>
              </a:rPr>
              <a:t> - 188 </a:t>
            </a:r>
            <a:r>
              <a:rPr lang="fr-FR" sz="600" b="1" dirty="0">
                <a:solidFill>
                  <a:schemeClr val="bg1"/>
                </a:solidFill>
              </a:rPr>
              <a:t>Grande Rue Charles de </a:t>
            </a:r>
            <a:r>
              <a:rPr lang="fr-FR" sz="600" b="1" dirty="0">
                <a:solidFill>
                  <a:schemeClr val="bg1"/>
                </a:solidFill>
              </a:rPr>
              <a:t>Gaulle -  </a:t>
            </a:r>
            <a:r>
              <a:rPr lang="fr-FR" sz="600" b="1" dirty="0">
                <a:solidFill>
                  <a:schemeClr val="bg1"/>
                </a:solidFill>
              </a:rPr>
              <a:t>94130 </a:t>
            </a:r>
            <a:r>
              <a:rPr lang="fr-FR" sz="600" b="1" dirty="0">
                <a:solidFill>
                  <a:schemeClr val="bg1"/>
                </a:solidFill>
              </a:rPr>
              <a:t>Nogent-sur-Marne (face Gare </a:t>
            </a:r>
            <a:r>
              <a:rPr lang="fr-FR" sz="600" b="1" dirty="0">
                <a:solidFill>
                  <a:schemeClr val="bg1"/>
                </a:solidFill>
              </a:rPr>
              <a:t>RER E Nogent le </a:t>
            </a:r>
            <a:r>
              <a:rPr lang="fr-FR" sz="600" b="1" dirty="0">
                <a:solidFill>
                  <a:schemeClr val="bg1"/>
                </a:solidFill>
              </a:rPr>
              <a:t>Perreux)</a:t>
            </a:r>
            <a:r>
              <a:rPr lang="fr-FR" sz="600" b="1" dirty="0">
                <a:solidFill>
                  <a:schemeClr val="bg1"/>
                </a:solidFill>
              </a:rPr>
              <a:t> </a:t>
            </a:r>
            <a:r>
              <a:rPr lang="fr-FR" sz="600" b="1" dirty="0">
                <a:solidFill>
                  <a:schemeClr val="bg1"/>
                </a:solidFill>
              </a:rPr>
              <a:t>- contact@sophrokhepri.fr</a:t>
            </a:r>
          </a:p>
          <a:p>
            <a:pPr algn="ctr"/>
            <a:endParaRPr lang="fr-FR" sz="600" b="1" dirty="0">
              <a:solidFill>
                <a:schemeClr val="bg1"/>
              </a:solidFill>
              <a:hlinkClick r:id="rId4"/>
            </a:endParaRPr>
          </a:p>
          <a:p>
            <a:pPr algn="ctr"/>
            <a:r>
              <a:rPr lang="fr-FR" sz="600" b="1" u="sng" dirty="0">
                <a:solidFill>
                  <a:schemeClr val="bg1"/>
                </a:solidFill>
              </a:rPr>
              <a:t> </a:t>
            </a:r>
            <a:endParaRPr lang="fr-FR" sz="600" dirty="0">
              <a:solidFill>
                <a:schemeClr val="bg1"/>
              </a:solidFill>
            </a:endParaRPr>
          </a:p>
        </p:txBody>
      </p:sp>
      <p:pic>
        <p:nvPicPr>
          <p:cNvPr id="60" name="Picture 3" descr="C:\Users\Dell\Dropbox\stagiaires\ANNONCE Septembre2016\logo cheque sante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4" r="3369" b="1623"/>
          <a:stretch/>
        </p:blipFill>
        <p:spPr bwMode="auto">
          <a:xfrm>
            <a:off x="4555621" y="298260"/>
            <a:ext cx="504162" cy="342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5" name="Groupe 104"/>
          <p:cNvGrpSpPr/>
          <p:nvPr/>
        </p:nvGrpSpPr>
        <p:grpSpPr>
          <a:xfrm>
            <a:off x="0" y="1003025"/>
            <a:ext cx="5374070" cy="3460672"/>
            <a:chOff x="2001594" y="1560573"/>
            <a:chExt cx="7936255" cy="5059135"/>
          </a:xfrm>
        </p:grpSpPr>
        <p:pic>
          <p:nvPicPr>
            <p:cNvPr id="31" name="Picture 3" descr="C:\Users\Dell\Dropbox\stagiaires\ANNONCE Septembre2016\Fond d'ecran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6"/>
            <a:stretch>
              <a:fillRect/>
            </a:stretch>
          </p:blipFill>
          <p:spPr bwMode="auto">
            <a:xfrm>
              <a:off x="8129788" y="1560573"/>
              <a:ext cx="1800000" cy="50464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Rectangle 60"/>
            <p:cNvSpPr/>
            <p:nvPr/>
          </p:nvSpPr>
          <p:spPr>
            <a:xfrm>
              <a:off x="8137276" y="1561133"/>
              <a:ext cx="1800573" cy="5040000"/>
            </a:xfrm>
            <a:prstGeom prst="rect">
              <a:avLst/>
            </a:prstGeom>
            <a:solidFill>
              <a:srgbClr val="EEECE1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ZoneTexte 61"/>
            <p:cNvSpPr txBox="1"/>
            <p:nvPr/>
          </p:nvSpPr>
          <p:spPr>
            <a:xfrm>
              <a:off x="8129789" y="4569248"/>
              <a:ext cx="1656000" cy="60741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00" dirty="0">
                  <a:solidFill>
                    <a:schemeClr val="bg2">
                      <a:lumMod val="10000"/>
                    </a:schemeClr>
                  </a:solidFill>
                </a:rPr>
                <a:t>Sommeil</a:t>
              </a:r>
            </a:p>
            <a:p>
              <a:pPr algn="ctr"/>
              <a:r>
                <a:rPr lang="fr-FR" sz="700" dirty="0">
                  <a:solidFill>
                    <a:schemeClr val="bg2">
                      <a:lumMod val="10000"/>
                    </a:schemeClr>
                  </a:solidFill>
                </a:rPr>
                <a:t>Mal être </a:t>
              </a:r>
              <a:r>
                <a:rPr lang="fr-FR" sz="700" dirty="0">
                  <a:solidFill>
                    <a:schemeClr val="bg2">
                      <a:lumMod val="10000"/>
                    </a:schemeClr>
                  </a:solidFill>
                </a:rPr>
                <a:t>au travail</a:t>
              </a:r>
            </a:p>
            <a:p>
              <a:pPr algn="ctr"/>
              <a:r>
                <a:rPr lang="fr-FR" sz="700" dirty="0">
                  <a:solidFill>
                    <a:schemeClr val="bg2">
                      <a:lumMod val="10000"/>
                    </a:schemeClr>
                  </a:solidFill>
                </a:rPr>
                <a:t>Harcèlement</a:t>
              </a:r>
              <a:endParaRPr lang="fr-FR" sz="7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8129788" y="3802793"/>
              <a:ext cx="1656000" cy="7694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00" dirty="0">
                  <a:solidFill>
                    <a:schemeClr val="bg2">
                      <a:lumMod val="10000"/>
                    </a:schemeClr>
                  </a:solidFill>
                </a:rPr>
                <a:t>Précocité Intellectuelle</a:t>
              </a:r>
            </a:p>
            <a:p>
              <a:pPr algn="ctr"/>
              <a:r>
                <a:rPr lang="fr-FR" sz="700" dirty="0" err="1">
                  <a:solidFill>
                    <a:schemeClr val="bg2">
                      <a:lumMod val="10000"/>
                    </a:schemeClr>
                  </a:solidFill>
                </a:rPr>
                <a:t>Surdouance</a:t>
              </a:r>
              <a:endParaRPr lang="fr-FR" sz="700" dirty="0">
                <a:solidFill>
                  <a:schemeClr val="bg2">
                    <a:lumMod val="10000"/>
                  </a:schemeClr>
                </a:solidFill>
              </a:endParaRPr>
            </a:p>
            <a:p>
              <a:pPr algn="ctr"/>
              <a:r>
                <a:rPr lang="fr-FR" sz="700" dirty="0">
                  <a:solidFill>
                    <a:schemeClr val="bg2">
                      <a:lumMod val="10000"/>
                    </a:schemeClr>
                  </a:solidFill>
                </a:rPr>
                <a:t>TDA-H </a:t>
              </a:r>
            </a:p>
            <a:p>
              <a:pPr algn="ctr"/>
              <a:r>
                <a:rPr lang="fr-FR" sz="700" dirty="0">
                  <a:solidFill>
                    <a:schemeClr val="bg2">
                      <a:lumMod val="10000"/>
                    </a:schemeClr>
                  </a:solidFill>
                </a:rPr>
                <a:t>Difficultés scolaires</a:t>
              </a:r>
              <a:endParaRPr lang="fr-FR" sz="7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67" name="Espace réservé du contenu 2"/>
            <p:cNvSpPr txBox="1">
              <a:spLocks/>
            </p:cNvSpPr>
            <p:nvPr/>
          </p:nvSpPr>
          <p:spPr>
            <a:xfrm>
              <a:off x="8129788" y="5169148"/>
              <a:ext cx="1656000" cy="410872"/>
            </a:xfrm>
            <a:prstGeom prst="rect">
              <a:avLst/>
            </a:prstGeom>
            <a:ln>
              <a:noFill/>
            </a:ln>
          </p:spPr>
          <p:txBody>
            <a:bodyPr lIns="80046" tIns="40023" rIns="80046" bIns="40023" numCol="1">
              <a:noAutofit/>
            </a:bodyPr>
            <a:lstStyle>
              <a:lvl1pPr marL="239173" indent="-239173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8208" indent="-199311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97243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16140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435037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53934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72831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1728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10625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380274">
                <a:buNone/>
              </a:pPr>
              <a:r>
                <a:rPr lang="fr-FR" sz="700" dirty="0">
                  <a:solidFill>
                    <a:schemeClr val="bg2">
                      <a:lumMod val="10000"/>
                    </a:schemeClr>
                  </a:solidFill>
                </a:rPr>
                <a:t>Surcharge </a:t>
              </a:r>
              <a:r>
                <a:rPr lang="fr-FR" sz="700" dirty="0">
                  <a:solidFill>
                    <a:schemeClr val="bg2">
                      <a:lumMod val="10000"/>
                    </a:schemeClr>
                  </a:solidFill>
                </a:rPr>
                <a:t>pondérale Troubles alimentaires</a:t>
              </a:r>
              <a:endParaRPr lang="fr-FR" sz="7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68" name="ZoneTexte 67"/>
            <p:cNvSpPr txBox="1"/>
            <p:nvPr/>
          </p:nvSpPr>
          <p:spPr>
            <a:xfrm>
              <a:off x="8129789" y="1566441"/>
              <a:ext cx="1656000" cy="44993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00" dirty="0">
                  <a:solidFill>
                    <a:schemeClr val="bg2">
                      <a:lumMod val="10000"/>
                    </a:schemeClr>
                  </a:solidFill>
                </a:rPr>
                <a:t>Addictions</a:t>
              </a:r>
            </a:p>
            <a:p>
              <a:pPr algn="ctr"/>
              <a:r>
                <a:rPr lang="fr-FR" sz="700" dirty="0">
                  <a:solidFill>
                    <a:schemeClr val="bg2">
                      <a:lumMod val="10000"/>
                    </a:schemeClr>
                  </a:solidFill>
                </a:rPr>
                <a:t>Phobies</a:t>
              </a:r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8129789" y="1996581"/>
              <a:ext cx="1656000" cy="60741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00" dirty="0">
                  <a:solidFill>
                    <a:schemeClr val="bg2">
                      <a:lumMod val="10000"/>
                    </a:schemeClr>
                  </a:solidFill>
                </a:rPr>
                <a:t>Dépression</a:t>
              </a:r>
            </a:p>
            <a:p>
              <a:pPr algn="ctr"/>
              <a:r>
                <a:rPr lang="fr-FR" sz="700" dirty="0" err="1">
                  <a:solidFill>
                    <a:schemeClr val="bg2">
                      <a:lumMod val="10000"/>
                    </a:schemeClr>
                  </a:solidFill>
                </a:rPr>
                <a:t>Burn</a:t>
              </a:r>
              <a:r>
                <a:rPr lang="fr-FR" sz="700" dirty="0">
                  <a:solidFill>
                    <a:schemeClr val="bg2">
                      <a:lumMod val="10000"/>
                    </a:schemeClr>
                  </a:solidFill>
                </a:rPr>
                <a:t> out</a:t>
              </a:r>
            </a:p>
            <a:p>
              <a:pPr algn="ctr"/>
              <a:r>
                <a:rPr lang="fr-FR" sz="700" dirty="0">
                  <a:solidFill>
                    <a:schemeClr val="bg2">
                      <a:lumMod val="10000"/>
                    </a:schemeClr>
                  </a:solidFill>
                </a:rPr>
                <a:t>Stress post-traumatique</a:t>
              </a:r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8129788" y="2598673"/>
              <a:ext cx="1656000" cy="7694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00" dirty="0">
                  <a:solidFill>
                    <a:schemeClr val="bg2">
                      <a:lumMod val="10000"/>
                    </a:schemeClr>
                  </a:solidFill>
                </a:rPr>
                <a:t>Douleurs chroniques</a:t>
              </a:r>
            </a:p>
            <a:p>
              <a:pPr algn="ctr"/>
              <a:r>
                <a:rPr lang="fr-FR" sz="700" dirty="0">
                  <a:solidFill>
                    <a:schemeClr val="bg2">
                      <a:lumMod val="10000"/>
                    </a:schemeClr>
                  </a:solidFill>
                </a:rPr>
                <a:t>Pathologies invalidantes</a:t>
              </a:r>
            </a:p>
            <a:p>
              <a:pPr algn="ctr"/>
              <a:r>
                <a:rPr lang="fr-FR" sz="700" dirty="0">
                  <a:solidFill>
                    <a:schemeClr val="bg2">
                      <a:lumMod val="10000"/>
                    </a:schemeClr>
                  </a:solidFill>
                </a:rPr>
                <a:t>Oncologie</a:t>
              </a:r>
            </a:p>
            <a:p>
              <a:pPr algn="ctr"/>
              <a:r>
                <a:rPr lang="fr-FR" sz="700" dirty="0">
                  <a:solidFill>
                    <a:schemeClr val="bg2">
                      <a:lumMod val="10000"/>
                    </a:schemeClr>
                  </a:solidFill>
                </a:rPr>
                <a:t>Acouphènes</a:t>
              </a:r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8129789" y="3369629"/>
              <a:ext cx="1656000" cy="44993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00" dirty="0"/>
                <a:t>Maternité</a:t>
              </a:r>
            </a:p>
            <a:p>
              <a:pPr algn="ctr"/>
              <a:r>
                <a:rPr lang="fr-FR" sz="700" dirty="0"/>
                <a:t>Parentalité</a:t>
              </a:r>
            </a:p>
          </p:txBody>
        </p:sp>
        <p:sp>
          <p:nvSpPr>
            <p:cNvPr id="73" name="Espace réservé du contenu 2"/>
            <p:cNvSpPr txBox="1">
              <a:spLocks/>
            </p:cNvSpPr>
            <p:nvPr/>
          </p:nvSpPr>
          <p:spPr>
            <a:xfrm>
              <a:off x="8129788" y="5580020"/>
              <a:ext cx="1656000" cy="1039688"/>
            </a:xfrm>
            <a:prstGeom prst="rect">
              <a:avLst/>
            </a:prstGeom>
            <a:noFill/>
            <a:ln>
              <a:noFill/>
            </a:ln>
          </p:spPr>
          <p:txBody>
            <a:bodyPr lIns="80046" tIns="40023" rIns="80046" bIns="40023" numCol="1">
              <a:noAutofit/>
            </a:bodyPr>
            <a:lstStyle>
              <a:lvl1pPr marL="239173" indent="-239173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8208" indent="-199311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97243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16140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435037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53934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72831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1728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10625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380274">
                <a:buNone/>
              </a:pPr>
              <a:r>
                <a:rPr lang="fr-FR" sz="700" dirty="0">
                  <a:solidFill>
                    <a:srgbClr val="0085B0"/>
                  </a:solidFill>
                </a:rPr>
                <a:t>Coaching</a:t>
              </a:r>
            </a:p>
            <a:p>
              <a:pPr marL="0" indent="0" algn="ctr" defTabSz="380274">
                <a:buNone/>
              </a:pPr>
              <a:r>
                <a:rPr lang="fr-FR" sz="700" dirty="0">
                  <a:solidFill>
                    <a:srgbClr val="0085B0"/>
                  </a:solidFill>
                </a:rPr>
                <a:t>Orientation  scolaire</a:t>
              </a:r>
            </a:p>
            <a:p>
              <a:pPr marL="0" indent="0" algn="ctr" defTabSz="380274">
                <a:buNone/>
              </a:pPr>
              <a:r>
                <a:rPr lang="fr-FR" sz="700" dirty="0">
                  <a:solidFill>
                    <a:srgbClr val="0085B0"/>
                  </a:solidFill>
                </a:rPr>
                <a:t>Evaluation</a:t>
              </a:r>
            </a:p>
            <a:p>
              <a:pPr marL="0" indent="0" algn="ctr" defTabSz="380274">
                <a:buNone/>
              </a:pPr>
              <a:r>
                <a:rPr lang="fr-FR" sz="700" dirty="0">
                  <a:solidFill>
                    <a:srgbClr val="0085B0"/>
                  </a:solidFill>
                </a:rPr>
                <a:t>Bilan de compétences professionnel</a:t>
              </a:r>
              <a:endParaRPr lang="fr-FR" sz="700" dirty="0">
                <a:solidFill>
                  <a:srgbClr val="0085B0"/>
                </a:solidFill>
              </a:endParaRPr>
            </a:p>
          </p:txBody>
        </p:sp>
        <p:cxnSp>
          <p:nvCxnSpPr>
            <p:cNvPr id="88" name="Connecteur droit 87"/>
            <p:cNvCxnSpPr/>
            <p:nvPr/>
          </p:nvCxnSpPr>
          <p:spPr>
            <a:xfrm>
              <a:off x="8129788" y="5166841"/>
              <a:ext cx="1800000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88"/>
            <p:cNvCxnSpPr/>
            <p:nvPr/>
          </p:nvCxnSpPr>
          <p:spPr>
            <a:xfrm>
              <a:off x="8129788" y="3805511"/>
              <a:ext cx="1800000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89"/>
            <p:cNvCxnSpPr/>
            <p:nvPr/>
          </p:nvCxnSpPr>
          <p:spPr>
            <a:xfrm>
              <a:off x="8129788" y="3366641"/>
              <a:ext cx="1800000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>
            <a:xfrm>
              <a:off x="8129788" y="1998489"/>
              <a:ext cx="1800000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>
            <a:xfrm>
              <a:off x="8129788" y="2599184"/>
              <a:ext cx="1800000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>
            <a:xfrm>
              <a:off x="8129788" y="1566441"/>
              <a:ext cx="1800000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93"/>
            <p:cNvCxnSpPr/>
            <p:nvPr/>
          </p:nvCxnSpPr>
          <p:spPr>
            <a:xfrm>
              <a:off x="8129788" y="4570859"/>
              <a:ext cx="1800000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94"/>
            <p:cNvCxnSpPr/>
            <p:nvPr/>
          </p:nvCxnSpPr>
          <p:spPr>
            <a:xfrm>
              <a:off x="8129788" y="5580509"/>
              <a:ext cx="1800000" cy="0"/>
            </a:xfrm>
            <a:prstGeom prst="line">
              <a:avLst/>
            </a:prstGeom>
            <a:ln>
              <a:solidFill>
                <a:srgbClr val="0085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>
              <a:off x="2001594" y="6607001"/>
              <a:ext cx="7928194" cy="0"/>
            </a:xfrm>
            <a:prstGeom prst="line">
              <a:avLst/>
            </a:prstGeom>
            <a:ln>
              <a:solidFill>
                <a:srgbClr val="0085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droit 97"/>
            <p:cNvCxnSpPr/>
            <p:nvPr/>
          </p:nvCxnSpPr>
          <p:spPr>
            <a:xfrm>
              <a:off x="8129788" y="1566441"/>
              <a:ext cx="0" cy="4032448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cteur droit 99"/>
            <p:cNvCxnSpPr/>
            <p:nvPr/>
          </p:nvCxnSpPr>
          <p:spPr>
            <a:xfrm>
              <a:off x="8129788" y="5581650"/>
              <a:ext cx="0" cy="1028700"/>
            </a:xfrm>
            <a:prstGeom prst="line">
              <a:avLst/>
            </a:prstGeom>
            <a:ln>
              <a:solidFill>
                <a:srgbClr val="0085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ZoneTexte 106"/>
          <p:cNvSpPr txBox="1"/>
          <p:nvPr/>
        </p:nvSpPr>
        <p:spPr>
          <a:xfrm>
            <a:off x="0" y="5995812"/>
            <a:ext cx="2178393" cy="801552"/>
          </a:xfrm>
          <a:prstGeom prst="rect">
            <a:avLst/>
          </a:prstGeom>
          <a:solidFill>
            <a:srgbClr val="0085B0"/>
          </a:solidFill>
        </p:spPr>
        <p:txBody>
          <a:bodyPr wrap="square" lIns="62280" tIns="31140" rIns="62280" bIns="31140" rtlCol="0">
            <a:spAutoFit/>
          </a:bodyPr>
          <a:lstStyle/>
          <a:p>
            <a:pPr algn="ctr"/>
            <a:endParaRPr lang="fr-FR" b="1" dirty="0" smtClean="0">
              <a:solidFill>
                <a:schemeClr val="bg1"/>
              </a:solidFill>
            </a:endParaRPr>
          </a:p>
          <a:p>
            <a:pPr algn="ctr"/>
            <a:endParaRPr lang="fr-FR" b="1" dirty="0" smtClean="0">
              <a:solidFill>
                <a:schemeClr val="bg1"/>
              </a:solidFill>
            </a:endParaRPr>
          </a:p>
          <a:p>
            <a:pPr algn="ctr"/>
            <a:endParaRPr lang="fr-FR" b="1" dirty="0" smtClean="0">
              <a:solidFill>
                <a:schemeClr val="bg1"/>
              </a:solidFill>
            </a:endParaRPr>
          </a:p>
          <a:p>
            <a:pPr algn="ctr"/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08" name="ZoneTexte 107"/>
          <p:cNvSpPr txBox="1"/>
          <p:nvPr/>
        </p:nvSpPr>
        <p:spPr>
          <a:xfrm>
            <a:off x="-8990" y="5298500"/>
            <a:ext cx="1280447" cy="432220"/>
          </a:xfrm>
          <a:prstGeom prst="rect">
            <a:avLst/>
          </a:prstGeom>
          <a:solidFill>
            <a:srgbClr val="0085B0"/>
          </a:solidFill>
        </p:spPr>
        <p:txBody>
          <a:bodyPr wrap="square" lIns="62280" tIns="31140" rIns="62280" bIns="31140" rtlCol="0">
            <a:spAutoFit/>
          </a:bodyPr>
          <a:lstStyle/>
          <a:p>
            <a:pPr algn="ctr"/>
            <a:endParaRPr lang="fr-FR" b="1" dirty="0" smtClean="0">
              <a:solidFill>
                <a:schemeClr val="bg1"/>
              </a:solidFill>
            </a:endParaRPr>
          </a:p>
          <a:p>
            <a:pPr algn="ctr"/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09" name="ZoneTexte 108"/>
          <p:cNvSpPr txBox="1"/>
          <p:nvPr/>
        </p:nvSpPr>
        <p:spPr>
          <a:xfrm>
            <a:off x="1" y="4697440"/>
            <a:ext cx="1270432" cy="432220"/>
          </a:xfrm>
          <a:prstGeom prst="rect">
            <a:avLst/>
          </a:prstGeom>
          <a:solidFill>
            <a:srgbClr val="0085B0"/>
          </a:solidFill>
        </p:spPr>
        <p:txBody>
          <a:bodyPr wrap="square" lIns="62280" tIns="31140" rIns="62280" bIns="31140" rtlCol="0">
            <a:spAutoFit/>
          </a:bodyPr>
          <a:lstStyle/>
          <a:p>
            <a:pPr algn="ctr"/>
            <a:endParaRPr lang="fr-FR" b="1" dirty="0" smtClean="0">
              <a:solidFill>
                <a:schemeClr val="bg1"/>
              </a:solidFill>
            </a:endParaRPr>
          </a:p>
          <a:p>
            <a:pPr algn="ctr"/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126062" y="5995812"/>
            <a:ext cx="2080620" cy="986218"/>
          </a:xfrm>
          <a:prstGeom prst="rect">
            <a:avLst/>
          </a:prstGeom>
          <a:noFill/>
          <a:ln>
            <a:noFill/>
          </a:ln>
        </p:spPr>
        <p:txBody>
          <a:bodyPr wrap="square" lIns="62280" tIns="31140" rIns="62280" bIns="31140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Permanences d’accueil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pour guider vos choix de thérapies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09 73 67 35 45 </a:t>
            </a:r>
            <a:r>
              <a:rPr lang="fr-FR" b="1" dirty="0">
                <a:solidFill>
                  <a:schemeClr val="bg1"/>
                </a:solidFill>
              </a:rPr>
              <a:t>-</a:t>
            </a:r>
            <a:r>
              <a:rPr lang="fr-FR" b="1" dirty="0" smtClean="0">
                <a:solidFill>
                  <a:schemeClr val="bg1"/>
                </a:solidFill>
              </a:rPr>
              <a:t> 06 60 47 71 64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www.sophrokhepri.fr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126062" y="5297130"/>
            <a:ext cx="1173685" cy="616886"/>
          </a:xfrm>
          <a:prstGeom prst="rect">
            <a:avLst/>
          </a:prstGeom>
          <a:noFill/>
          <a:ln>
            <a:noFill/>
          </a:ln>
        </p:spPr>
        <p:txBody>
          <a:bodyPr wrap="square" lIns="62280" tIns="31140" rIns="62280" bIns="31140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Discrétion et confidentialité assurées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34217" y="4696071"/>
            <a:ext cx="1164504" cy="616886"/>
          </a:xfrm>
          <a:prstGeom prst="rect">
            <a:avLst/>
          </a:prstGeom>
          <a:noFill/>
          <a:ln>
            <a:noFill/>
          </a:ln>
        </p:spPr>
        <p:txBody>
          <a:bodyPr wrap="square" lIns="62280" tIns="31140" rIns="62280" bIns="31140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Santé et Qualité de 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Vie au Travail 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2253636" y="5995811"/>
            <a:ext cx="3030637" cy="493775"/>
          </a:xfrm>
          <a:prstGeom prst="rect">
            <a:avLst/>
          </a:prstGeom>
          <a:noFill/>
          <a:ln>
            <a:noFill/>
          </a:ln>
        </p:spPr>
        <p:txBody>
          <a:bodyPr wrap="square" lIns="62280" tIns="31140" rIns="62280" bIns="31140" rtlCol="0">
            <a:spAutoFit/>
          </a:bodyPr>
          <a:lstStyle/>
          <a:p>
            <a:r>
              <a:rPr lang="fr-FR" sz="700" dirty="0"/>
              <a:t>Aromathérapie, Chiropraxie, EFT, EMDR, </a:t>
            </a:r>
            <a:r>
              <a:rPr lang="fr-FR" sz="700" dirty="0" err="1"/>
              <a:t>Hirudothérapie</a:t>
            </a:r>
            <a:r>
              <a:rPr lang="fr-FR" sz="700" dirty="0"/>
              <a:t>, </a:t>
            </a:r>
            <a:r>
              <a:rPr lang="fr-FR" sz="700" dirty="0"/>
              <a:t>Hypnose, Iridologie, Massage bien-être, Méditation, Naturopathie, Ostéopathie, Phytothérapie, Podologie-pédicure, Psychothérapie, Réflexologie plantaire, Remédiation cognitive, Sophrologie, tests d’évaluation psychologiques</a:t>
            </a:r>
            <a:r>
              <a:rPr lang="fr-FR" sz="700" dirty="0"/>
              <a:t>…</a:t>
            </a:r>
            <a:endParaRPr lang="fr-FR" sz="500" dirty="0"/>
          </a:p>
        </p:txBody>
      </p:sp>
      <p:pic>
        <p:nvPicPr>
          <p:cNvPr id="53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62" y="123286"/>
            <a:ext cx="1385560" cy="492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ZoneTexte 56"/>
          <p:cNvSpPr txBox="1"/>
          <p:nvPr/>
        </p:nvSpPr>
        <p:spPr>
          <a:xfrm>
            <a:off x="1" y="518023"/>
            <a:ext cx="3626025" cy="312802"/>
          </a:xfrm>
          <a:prstGeom prst="rect">
            <a:avLst/>
          </a:prstGeom>
          <a:noFill/>
        </p:spPr>
        <p:txBody>
          <a:bodyPr wrap="square" lIns="57840" tIns="28920" rIns="57840" bIns="2892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1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59" name="ZoneTexte 58"/>
          <p:cNvSpPr txBox="1"/>
          <p:nvPr/>
        </p:nvSpPr>
        <p:spPr>
          <a:xfrm>
            <a:off x="577820" y="402181"/>
            <a:ext cx="1198588" cy="157899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txBody>
          <a:bodyPr wrap="none" lIns="62280" tIns="31140" rIns="62280" bIns="31140" rtlCol="0">
            <a:spAutoFit/>
          </a:bodyPr>
          <a:lstStyle/>
          <a:p>
            <a:r>
              <a:rPr lang="fr-FR" sz="600" b="1" dirty="0">
                <a:solidFill>
                  <a:schemeClr val="bg1"/>
                </a:solidFill>
              </a:rPr>
              <a:t>Santé &amp; Qualité de Vie au Travail</a:t>
            </a:r>
          </a:p>
        </p:txBody>
      </p:sp>
    </p:spTree>
    <p:extLst>
      <p:ext uri="{BB962C8B-B14F-4D97-AF65-F5344CB8AC3E}">
        <p14:creationId xmlns:p14="http://schemas.microsoft.com/office/powerpoint/2010/main" val="1190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23664</TotalTime>
  <Words>690</Words>
  <Application>Microsoft Office PowerPoint</Application>
  <PresentationFormat>Personnalisé</PresentationFormat>
  <Paragraphs>108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172</cp:revision>
  <cp:lastPrinted>2017-10-18T10:36:54Z</cp:lastPrinted>
  <dcterms:created xsi:type="dcterms:W3CDTF">2015-06-22T10:33:01Z</dcterms:created>
  <dcterms:modified xsi:type="dcterms:W3CDTF">2017-10-26T14:43:43Z</dcterms:modified>
</cp:coreProperties>
</file>