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921625" cy="11053763"/>
  <p:notesSz cx="9939338" cy="6805613"/>
  <p:defaultTextStyle>
    <a:defPPr>
      <a:defRPr lang="fr-FR"/>
    </a:defPPr>
    <a:lvl1pPr marL="0" algn="l" defTabSz="580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90161" algn="l" defTabSz="580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80322" algn="l" defTabSz="580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70484" algn="l" defTabSz="580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60645" algn="l" defTabSz="580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450806" algn="l" defTabSz="580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740967" algn="l" defTabSz="580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031128" algn="l" defTabSz="580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321289" algn="l" defTabSz="580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720" y="2250"/>
      </p:cViewPr>
      <p:guideLst>
        <p:guide orient="horz" pos="3483"/>
        <p:guide pos="24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2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2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94124" y="3433832"/>
            <a:ext cx="6733382" cy="236939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8245" y="6263803"/>
            <a:ext cx="5545137" cy="28248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90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80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70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60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508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40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31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21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750227" y="232847"/>
            <a:ext cx="1472929" cy="495116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27317" y="232847"/>
            <a:ext cx="4290880" cy="495116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5755" y="7103070"/>
            <a:ext cx="6733382" cy="2195399"/>
          </a:xfrm>
        </p:spPr>
        <p:txBody>
          <a:bodyPr anchor="t"/>
          <a:lstStyle>
            <a:lvl1pPr algn="l">
              <a:defRPr sz="2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5755" y="4685058"/>
            <a:ext cx="6733382" cy="241800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901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8032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7048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6064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45080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74096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03112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32128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7326" y="1353575"/>
            <a:ext cx="2881216" cy="3830437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340564" y="1353575"/>
            <a:ext cx="2882593" cy="3830437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6087" y="442665"/>
            <a:ext cx="7129463" cy="184229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6083" y="2474307"/>
            <a:ext cx="3500092" cy="1031171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290161" indent="0">
              <a:buNone/>
              <a:defRPr sz="1200" b="1"/>
            </a:lvl2pPr>
            <a:lvl3pPr marL="580322" indent="0">
              <a:buNone/>
              <a:defRPr sz="1200" b="1"/>
            </a:lvl3pPr>
            <a:lvl4pPr marL="870484" indent="0">
              <a:buNone/>
              <a:defRPr sz="1000" b="1"/>
            </a:lvl4pPr>
            <a:lvl5pPr marL="1160645" indent="0">
              <a:buNone/>
              <a:defRPr sz="1000" b="1"/>
            </a:lvl5pPr>
            <a:lvl6pPr marL="1450806" indent="0">
              <a:buNone/>
              <a:defRPr sz="1000" b="1"/>
            </a:lvl6pPr>
            <a:lvl7pPr marL="1740967" indent="0">
              <a:buNone/>
              <a:defRPr sz="1000" b="1"/>
            </a:lvl7pPr>
            <a:lvl8pPr marL="2031128" indent="0">
              <a:buNone/>
              <a:defRPr sz="1000" b="1"/>
            </a:lvl8pPr>
            <a:lvl9pPr marL="2321289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96083" y="3505476"/>
            <a:ext cx="3500092" cy="6368707"/>
          </a:xfrm>
        </p:spPr>
        <p:txBody>
          <a:bodyPr/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024078" y="2474307"/>
            <a:ext cx="3501467" cy="1031171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290161" indent="0">
              <a:buNone/>
              <a:defRPr sz="1200" b="1"/>
            </a:lvl2pPr>
            <a:lvl3pPr marL="580322" indent="0">
              <a:buNone/>
              <a:defRPr sz="1200" b="1"/>
            </a:lvl3pPr>
            <a:lvl4pPr marL="870484" indent="0">
              <a:buNone/>
              <a:defRPr sz="1000" b="1"/>
            </a:lvl4pPr>
            <a:lvl5pPr marL="1160645" indent="0">
              <a:buNone/>
              <a:defRPr sz="1000" b="1"/>
            </a:lvl5pPr>
            <a:lvl6pPr marL="1450806" indent="0">
              <a:buNone/>
              <a:defRPr sz="1000" b="1"/>
            </a:lvl6pPr>
            <a:lvl7pPr marL="1740967" indent="0">
              <a:buNone/>
              <a:defRPr sz="1000" b="1"/>
            </a:lvl7pPr>
            <a:lvl8pPr marL="2031128" indent="0">
              <a:buNone/>
              <a:defRPr sz="1000" b="1"/>
            </a:lvl8pPr>
            <a:lvl9pPr marL="2321289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024078" y="3505476"/>
            <a:ext cx="3501467" cy="6368707"/>
          </a:xfrm>
        </p:spPr>
        <p:txBody>
          <a:bodyPr/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6084" y="440103"/>
            <a:ext cx="2606159" cy="1873000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97136" y="440105"/>
            <a:ext cx="4428408" cy="943408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96084" y="2313104"/>
            <a:ext cx="2606159" cy="7561082"/>
          </a:xfrm>
        </p:spPr>
        <p:txBody>
          <a:bodyPr/>
          <a:lstStyle>
            <a:lvl1pPr marL="0" indent="0">
              <a:buNone/>
              <a:defRPr sz="900"/>
            </a:lvl1pPr>
            <a:lvl2pPr marL="290161" indent="0">
              <a:buNone/>
              <a:defRPr sz="700"/>
            </a:lvl2pPr>
            <a:lvl3pPr marL="580322" indent="0">
              <a:buNone/>
              <a:defRPr sz="600"/>
            </a:lvl3pPr>
            <a:lvl4pPr marL="870484" indent="0">
              <a:buNone/>
              <a:defRPr sz="500"/>
            </a:lvl4pPr>
            <a:lvl5pPr marL="1160645" indent="0">
              <a:buNone/>
              <a:defRPr sz="500"/>
            </a:lvl5pPr>
            <a:lvl6pPr marL="1450806" indent="0">
              <a:buNone/>
              <a:defRPr sz="500"/>
            </a:lvl6pPr>
            <a:lvl7pPr marL="1740967" indent="0">
              <a:buNone/>
              <a:defRPr sz="500"/>
            </a:lvl7pPr>
            <a:lvl8pPr marL="2031128" indent="0">
              <a:buNone/>
              <a:defRPr sz="500"/>
            </a:lvl8pPr>
            <a:lvl9pPr marL="2321289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52694" y="7737636"/>
            <a:ext cx="4752975" cy="913470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52694" y="987674"/>
            <a:ext cx="4752975" cy="6632258"/>
          </a:xfrm>
        </p:spPr>
        <p:txBody>
          <a:bodyPr/>
          <a:lstStyle>
            <a:lvl1pPr marL="0" indent="0">
              <a:buNone/>
              <a:defRPr sz="2000"/>
            </a:lvl1pPr>
            <a:lvl2pPr marL="290161" indent="0">
              <a:buNone/>
              <a:defRPr sz="1900"/>
            </a:lvl2pPr>
            <a:lvl3pPr marL="580322" indent="0">
              <a:buNone/>
              <a:defRPr sz="1600"/>
            </a:lvl3pPr>
            <a:lvl4pPr marL="870484" indent="0">
              <a:buNone/>
              <a:defRPr sz="1200"/>
            </a:lvl4pPr>
            <a:lvl5pPr marL="1160645" indent="0">
              <a:buNone/>
              <a:defRPr sz="1200"/>
            </a:lvl5pPr>
            <a:lvl6pPr marL="1450806" indent="0">
              <a:buNone/>
              <a:defRPr sz="1200"/>
            </a:lvl6pPr>
            <a:lvl7pPr marL="1740967" indent="0">
              <a:buNone/>
              <a:defRPr sz="1200"/>
            </a:lvl7pPr>
            <a:lvl8pPr marL="2031128" indent="0">
              <a:buNone/>
              <a:defRPr sz="1200"/>
            </a:lvl8pPr>
            <a:lvl9pPr marL="2321289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52694" y="8651112"/>
            <a:ext cx="4752975" cy="1297284"/>
          </a:xfrm>
        </p:spPr>
        <p:txBody>
          <a:bodyPr/>
          <a:lstStyle>
            <a:lvl1pPr marL="0" indent="0">
              <a:buNone/>
              <a:defRPr sz="900"/>
            </a:lvl1pPr>
            <a:lvl2pPr marL="290161" indent="0">
              <a:buNone/>
              <a:defRPr sz="700"/>
            </a:lvl2pPr>
            <a:lvl3pPr marL="580322" indent="0">
              <a:buNone/>
              <a:defRPr sz="600"/>
            </a:lvl3pPr>
            <a:lvl4pPr marL="870484" indent="0">
              <a:buNone/>
              <a:defRPr sz="500"/>
            </a:lvl4pPr>
            <a:lvl5pPr marL="1160645" indent="0">
              <a:buNone/>
              <a:defRPr sz="500"/>
            </a:lvl5pPr>
            <a:lvl6pPr marL="1450806" indent="0">
              <a:buNone/>
              <a:defRPr sz="500"/>
            </a:lvl6pPr>
            <a:lvl7pPr marL="1740967" indent="0">
              <a:buNone/>
              <a:defRPr sz="500"/>
            </a:lvl7pPr>
            <a:lvl8pPr marL="2031128" indent="0">
              <a:buNone/>
              <a:defRPr sz="500"/>
            </a:lvl8pPr>
            <a:lvl9pPr marL="2321289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96087" y="442665"/>
            <a:ext cx="7129463" cy="1842296"/>
          </a:xfrm>
          <a:prstGeom prst="rect">
            <a:avLst/>
          </a:prstGeom>
        </p:spPr>
        <p:txBody>
          <a:bodyPr vert="horz" lIns="58032" tIns="29016" rIns="58032" bIns="290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6087" y="2579214"/>
            <a:ext cx="7129463" cy="7294973"/>
          </a:xfrm>
          <a:prstGeom prst="rect">
            <a:avLst/>
          </a:prstGeom>
        </p:spPr>
        <p:txBody>
          <a:bodyPr vert="horz" lIns="58032" tIns="29016" rIns="58032" bIns="290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96090" y="10245208"/>
            <a:ext cx="1848379" cy="588513"/>
          </a:xfrm>
          <a:prstGeom prst="rect">
            <a:avLst/>
          </a:prstGeom>
        </p:spPr>
        <p:txBody>
          <a:bodyPr vert="horz" lIns="58032" tIns="29016" rIns="58032" bIns="290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706561" y="10245208"/>
            <a:ext cx="2508514" cy="588513"/>
          </a:xfrm>
          <a:prstGeom prst="rect">
            <a:avLst/>
          </a:prstGeom>
        </p:spPr>
        <p:txBody>
          <a:bodyPr vert="horz" lIns="58032" tIns="29016" rIns="58032" bIns="290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677173" y="10245208"/>
            <a:ext cx="1848379" cy="588513"/>
          </a:xfrm>
          <a:prstGeom prst="rect">
            <a:avLst/>
          </a:prstGeom>
        </p:spPr>
        <p:txBody>
          <a:bodyPr vert="horz" lIns="58032" tIns="29016" rIns="58032" bIns="290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0322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7621" indent="-217621" algn="l" defTabSz="58032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71512" indent="-181351" algn="l" defTabSz="580322" rtl="0" eaLnBrk="1" latinLnBrk="0" hangingPunct="1">
        <a:spcBef>
          <a:spcPct val="20000"/>
        </a:spcBef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25403" indent="-145080" algn="l" defTabSz="580322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15564" indent="-145080" algn="l" defTabSz="580322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05725" indent="-145080" algn="l" defTabSz="580322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95886" indent="-145080" algn="l" defTabSz="580322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86048" indent="-145080" algn="l" defTabSz="580322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76209" indent="-145080" algn="l" defTabSz="580322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66370" indent="-145080" algn="l" defTabSz="580322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8032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90161" algn="l" defTabSz="58032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80322" algn="l" defTabSz="58032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70484" algn="l" defTabSz="58032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60645" algn="l" defTabSz="58032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50806" algn="l" defTabSz="58032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40967" algn="l" defTabSz="58032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31128" algn="l" defTabSz="58032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21289" algn="l" defTabSz="58032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hyperlink" Target="mailto:contact@sophrokhepri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1"/>
          <p:cNvSpPr txBox="1">
            <a:spLocks/>
          </p:cNvSpPr>
          <p:nvPr/>
        </p:nvSpPr>
        <p:spPr>
          <a:xfrm>
            <a:off x="-1" y="1181099"/>
            <a:ext cx="7921625" cy="385341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 smtClean="0">
                <a:solidFill>
                  <a:srgbClr val="0085B0"/>
                </a:solidFill>
              </a:rPr>
              <a:t>Vie professionnelle  - </a:t>
            </a:r>
            <a:r>
              <a:rPr lang="fr-FR" sz="1400" b="1" dirty="0" smtClean="0">
                <a:solidFill>
                  <a:srgbClr val="0085B0"/>
                </a:solidFill>
              </a:rPr>
              <a:t>Santé et Qualité de Vie au Travail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0" y="1"/>
            <a:ext cx="7921625" cy="1156864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186164" y="9652681"/>
            <a:ext cx="7573305" cy="504056"/>
          </a:xfrm>
          <a:prstGeom prst="rect">
            <a:avLst/>
          </a:prstGeom>
          <a:noFill/>
          <a:ln>
            <a:noFill/>
          </a:ln>
        </p:spPr>
        <p:txBody>
          <a:bodyPr lIns="80046" tIns="40023" rIns="80046" bIns="40023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200" b="1" dirty="0" smtClean="0">
                <a:solidFill>
                  <a:srgbClr val="0085B0"/>
                </a:solidFill>
              </a:rPr>
              <a:t>En </a:t>
            </a:r>
            <a:r>
              <a:rPr lang="fr-FR" sz="1200" b="1" dirty="0">
                <a:solidFill>
                  <a:srgbClr val="0085B0"/>
                </a:solidFill>
              </a:rPr>
              <a:t>un seul </a:t>
            </a:r>
            <a:r>
              <a:rPr lang="fr-FR" sz="1200" b="1" dirty="0" smtClean="0">
                <a:solidFill>
                  <a:srgbClr val="0085B0"/>
                </a:solidFill>
              </a:rPr>
              <a:t>lieu, un </a:t>
            </a:r>
            <a:r>
              <a:rPr lang="fr-FR" sz="1200" b="1" dirty="0">
                <a:solidFill>
                  <a:srgbClr val="0085B0"/>
                </a:solidFill>
              </a:rPr>
              <a:t>ensemble de </a:t>
            </a:r>
            <a:r>
              <a:rPr lang="fr-FR" sz="1200" b="1" dirty="0" smtClean="0">
                <a:solidFill>
                  <a:srgbClr val="0085B0"/>
                </a:solidFill>
              </a:rPr>
              <a:t>pratiques complémentaires efficaces pour vous aider </a:t>
            </a:r>
          </a:p>
          <a:p>
            <a:pPr marL="0" indent="0" algn="ctr">
              <a:buNone/>
            </a:pPr>
            <a:r>
              <a:rPr lang="fr-FR" sz="1200" b="1" dirty="0" smtClean="0">
                <a:solidFill>
                  <a:srgbClr val="0085B0"/>
                </a:solidFill>
              </a:rPr>
              <a:t>à gagner en autonomie dans la gestion de votre santé et de votre qualité de vie</a:t>
            </a:r>
            <a:endParaRPr lang="fr-FR" sz="1200" b="1" dirty="0">
              <a:solidFill>
                <a:srgbClr val="0085B0"/>
              </a:solidFill>
            </a:endParaRPr>
          </a:p>
        </p:txBody>
      </p:sp>
      <p:sp>
        <p:nvSpPr>
          <p:cNvPr id="43" name="Titre 1"/>
          <p:cNvSpPr txBox="1">
            <a:spLocks/>
          </p:cNvSpPr>
          <p:nvPr/>
        </p:nvSpPr>
        <p:spPr>
          <a:xfrm>
            <a:off x="3175697" y="162446"/>
            <a:ext cx="3494495" cy="737865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 smtClean="0">
                <a:solidFill>
                  <a:schemeClr val="bg1"/>
                </a:solidFill>
              </a:rPr>
              <a:t>Centre d’accompagnement</a:t>
            </a:r>
            <a:endParaRPr lang="fr-FR" sz="2000" b="1" dirty="0" smtClean="0">
              <a:solidFill>
                <a:schemeClr val="bg1"/>
              </a:solidFill>
            </a:endParaRPr>
          </a:p>
          <a:p>
            <a:r>
              <a:rPr lang="fr-FR" sz="1200" b="1" dirty="0" smtClean="0">
                <a:solidFill>
                  <a:schemeClr val="bg1"/>
                </a:solidFill>
              </a:rPr>
              <a:t>Thérapies complémentaires </a:t>
            </a:r>
          </a:p>
          <a:p>
            <a:r>
              <a:rPr lang="fr-FR" sz="1200" b="1" dirty="0" smtClean="0">
                <a:solidFill>
                  <a:schemeClr val="bg1"/>
                </a:solidFill>
              </a:rPr>
              <a:t>Soutien psychologique</a:t>
            </a:r>
          </a:p>
          <a:p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1939541" y="6793148"/>
            <a:ext cx="56468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>
                <a:solidFill>
                  <a:srgbClr val="0085B0"/>
                </a:solidFill>
              </a:rPr>
              <a:t>Dans le cadre de la Santé et la Qualité de Vie au Travail (SQVT) vous propose :</a:t>
            </a:r>
          </a:p>
          <a:p>
            <a:pPr algn="just"/>
            <a:r>
              <a:rPr lang="fr-FR" b="1" dirty="0" smtClean="0"/>
              <a:t> </a:t>
            </a:r>
          </a:p>
          <a:p>
            <a:pPr marL="171450" indent="-171450" algn="just">
              <a:buFontTx/>
              <a:buChar char="-"/>
            </a:pPr>
            <a:r>
              <a:rPr lang="fr-FR" b="1" dirty="0" smtClean="0">
                <a:solidFill>
                  <a:srgbClr val="0085B0"/>
                </a:solidFill>
              </a:rPr>
              <a:t>ECOUTE :</a:t>
            </a:r>
            <a:r>
              <a:rPr lang="fr-FR" dirty="0" smtClean="0"/>
              <a:t> avec accompagnement </a:t>
            </a:r>
            <a:r>
              <a:rPr lang="fr-FR" dirty="0"/>
              <a:t>global </a:t>
            </a:r>
            <a:r>
              <a:rPr lang="fr-FR" dirty="0" smtClean="0"/>
              <a:t>et ciblé en </a:t>
            </a:r>
            <a:r>
              <a:rPr lang="fr-FR" dirty="0"/>
              <a:t>toute </a:t>
            </a:r>
            <a:r>
              <a:rPr lang="fr-FR" dirty="0" smtClean="0"/>
              <a:t>confidentialité,</a:t>
            </a:r>
          </a:p>
          <a:p>
            <a:pPr marL="171450" indent="-171450" algn="just">
              <a:buFontTx/>
              <a:buChar char="-"/>
            </a:pPr>
            <a:r>
              <a:rPr lang="fr-FR" b="1" dirty="0" smtClean="0">
                <a:solidFill>
                  <a:srgbClr val="0085B0"/>
                </a:solidFill>
              </a:rPr>
              <a:t>PEDAGOGIE :</a:t>
            </a:r>
            <a:r>
              <a:rPr lang="fr-FR" dirty="0"/>
              <a:t> </a:t>
            </a:r>
            <a:r>
              <a:rPr lang="fr-FR" dirty="0" smtClean="0"/>
              <a:t>Apprendre </a:t>
            </a:r>
            <a:r>
              <a:rPr lang="fr-FR" dirty="0"/>
              <a:t>des moyens simples pour travailler mieux en prenant soin de soi avec des experts en </a:t>
            </a:r>
            <a:r>
              <a:rPr lang="fr-FR" dirty="0" smtClean="0"/>
              <a:t>QVT,</a:t>
            </a:r>
          </a:p>
          <a:p>
            <a:pPr marL="171450" indent="-171450" algn="just">
              <a:buFontTx/>
              <a:buChar char="-"/>
            </a:pPr>
            <a:r>
              <a:rPr lang="fr-FR" b="1" dirty="0" smtClean="0">
                <a:solidFill>
                  <a:srgbClr val="0085B0"/>
                </a:solidFill>
              </a:rPr>
              <a:t>PREVENTION :</a:t>
            </a:r>
            <a:r>
              <a:rPr lang="fr-FR" dirty="0" smtClean="0"/>
              <a:t> Prévenir les </a:t>
            </a:r>
            <a:r>
              <a:rPr lang="fr-FR" dirty="0"/>
              <a:t>effets du stress en trouvant les clefs d'un bon équilibre </a:t>
            </a:r>
            <a:r>
              <a:rPr lang="fr-FR" dirty="0" smtClean="0"/>
              <a:t>travail-santé-vie personnelle, vivre </a:t>
            </a:r>
            <a:r>
              <a:rPr lang="fr-FR" dirty="0"/>
              <a:t>pleinement et sereinement </a:t>
            </a:r>
            <a:r>
              <a:rPr lang="fr-FR" dirty="0" smtClean="0"/>
              <a:t>votre </a:t>
            </a:r>
            <a:r>
              <a:rPr lang="fr-FR" dirty="0"/>
              <a:t>vie professionnelle grâce à des pratiques thérapeutiques pluridisciplinaires ayant fait la preuve de leur </a:t>
            </a:r>
            <a:r>
              <a:rPr lang="fr-FR" dirty="0" smtClean="0"/>
              <a:t>efficacité,</a:t>
            </a:r>
          </a:p>
          <a:p>
            <a:pPr marL="171450" indent="-171450" algn="just">
              <a:buFontTx/>
              <a:buChar char="-"/>
            </a:pPr>
            <a:r>
              <a:rPr lang="fr-FR" b="1" dirty="0" smtClean="0">
                <a:solidFill>
                  <a:srgbClr val="0085B0"/>
                </a:solidFill>
              </a:rPr>
              <a:t>REBONDIR :</a:t>
            </a:r>
            <a:r>
              <a:rPr lang="fr-FR" dirty="0" smtClean="0"/>
              <a:t> Après un évènement marquant (soins psycho-sociaux d’urgence)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3175697" y="8765239"/>
            <a:ext cx="4745927" cy="831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fr-FR" sz="1100" dirty="0"/>
          </a:p>
          <a:p>
            <a:endParaRPr lang="fr-FR" sz="1100" dirty="0" smtClean="0"/>
          </a:p>
          <a:p>
            <a:endParaRPr lang="fr-FR" sz="1100" dirty="0" smtClean="0"/>
          </a:p>
          <a:p>
            <a:endParaRPr lang="fr-FR" sz="1100" dirty="0"/>
          </a:p>
        </p:txBody>
      </p:sp>
      <p:sp>
        <p:nvSpPr>
          <p:cNvPr id="47" name="ZoneTexte 46"/>
          <p:cNvSpPr txBox="1"/>
          <p:nvPr/>
        </p:nvSpPr>
        <p:spPr>
          <a:xfrm>
            <a:off x="186164" y="10193786"/>
            <a:ext cx="75481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i="1" dirty="0" smtClean="0"/>
              <a:t>Les accompagnements que nous proposons ne peuvent en aucun cas se substituer à une prise en charge médicale. Aucun professionnel du </a:t>
            </a:r>
          </a:p>
          <a:p>
            <a:pPr algn="ctr"/>
            <a:r>
              <a:rPr lang="fr-FR" sz="800" b="1" i="1" dirty="0" smtClean="0"/>
              <a:t>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48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676" y="1471867"/>
            <a:ext cx="3438358" cy="503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" y="1482336"/>
            <a:ext cx="4042225" cy="260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ZoneTexte 57"/>
          <p:cNvSpPr txBox="1"/>
          <p:nvPr/>
        </p:nvSpPr>
        <p:spPr>
          <a:xfrm>
            <a:off x="-1" y="10538877"/>
            <a:ext cx="7921625" cy="519409"/>
          </a:xfrm>
          <a:prstGeom prst="rect">
            <a:avLst/>
          </a:prstGeom>
          <a:solidFill>
            <a:srgbClr val="0085B0"/>
          </a:solidFill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50" b="1" dirty="0" err="1" smtClean="0">
                <a:solidFill>
                  <a:schemeClr val="bg1"/>
                </a:solidFill>
              </a:rPr>
              <a:t>SophroKhepri</a:t>
            </a:r>
            <a:r>
              <a:rPr lang="fr-FR" sz="950" b="1" dirty="0" smtClean="0">
                <a:solidFill>
                  <a:schemeClr val="bg1"/>
                </a:solidFill>
              </a:rPr>
              <a:t> - 188 </a:t>
            </a:r>
            <a:r>
              <a:rPr lang="fr-FR" sz="950" b="1" dirty="0">
                <a:solidFill>
                  <a:schemeClr val="bg1"/>
                </a:solidFill>
              </a:rPr>
              <a:t>Grande Rue Charles de </a:t>
            </a:r>
            <a:r>
              <a:rPr lang="fr-FR" sz="950" b="1" dirty="0" smtClean="0">
                <a:solidFill>
                  <a:schemeClr val="bg1"/>
                </a:solidFill>
              </a:rPr>
              <a:t>Gaulle -  </a:t>
            </a:r>
            <a:r>
              <a:rPr lang="fr-FR" sz="950" b="1" dirty="0">
                <a:solidFill>
                  <a:schemeClr val="bg1"/>
                </a:solidFill>
              </a:rPr>
              <a:t>94130 </a:t>
            </a:r>
            <a:r>
              <a:rPr lang="fr-FR" sz="950" b="1" dirty="0" smtClean="0">
                <a:solidFill>
                  <a:schemeClr val="bg1"/>
                </a:solidFill>
              </a:rPr>
              <a:t>Nogent-sur-Marne (face Gare </a:t>
            </a:r>
            <a:r>
              <a:rPr lang="fr-FR" sz="950" b="1" dirty="0">
                <a:solidFill>
                  <a:schemeClr val="bg1"/>
                </a:solidFill>
              </a:rPr>
              <a:t>RER E Nogent le </a:t>
            </a:r>
            <a:r>
              <a:rPr lang="fr-FR" sz="950" b="1" dirty="0" smtClean="0">
                <a:solidFill>
                  <a:schemeClr val="bg1"/>
                </a:solidFill>
              </a:rPr>
              <a:t>Perreux)</a:t>
            </a:r>
            <a:r>
              <a:rPr lang="fr-FR" sz="950" b="1" dirty="0">
                <a:solidFill>
                  <a:schemeClr val="bg1"/>
                </a:solidFill>
              </a:rPr>
              <a:t> </a:t>
            </a:r>
            <a:r>
              <a:rPr lang="fr-FR" sz="950" b="1" dirty="0" smtClean="0">
                <a:solidFill>
                  <a:schemeClr val="bg1"/>
                </a:solidFill>
              </a:rPr>
              <a:t>- contact@sophrokhepri.fr</a:t>
            </a:r>
          </a:p>
          <a:p>
            <a:pPr algn="ctr"/>
            <a:endParaRPr lang="fr-FR" sz="950" b="1" dirty="0" smtClean="0">
              <a:solidFill>
                <a:schemeClr val="bg1"/>
              </a:solidFill>
              <a:hlinkClick r:id="rId4"/>
            </a:endParaRPr>
          </a:p>
          <a:p>
            <a:pPr algn="ctr"/>
            <a:r>
              <a:rPr lang="fr-FR" sz="950" b="1" u="sng" dirty="0" smtClean="0">
                <a:solidFill>
                  <a:schemeClr val="bg1"/>
                </a:solidFill>
              </a:rPr>
              <a:t> </a:t>
            </a:r>
            <a:endParaRPr lang="fr-FR" sz="950" dirty="0">
              <a:solidFill>
                <a:schemeClr val="bg1"/>
              </a:solidFill>
            </a:endParaRPr>
          </a:p>
        </p:txBody>
      </p:sp>
      <p:pic>
        <p:nvPicPr>
          <p:cNvPr id="60" name="Picture 3" descr="C:\Users\Dell\Dropbox\stagiaires\ANNONCE Septembre2016\logo cheque sante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4" r="3369" b="1623"/>
          <a:stretch/>
        </p:blipFill>
        <p:spPr bwMode="auto">
          <a:xfrm>
            <a:off x="6727596" y="436024"/>
            <a:ext cx="744530" cy="500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5" name="Groupe 104"/>
          <p:cNvGrpSpPr/>
          <p:nvPr/>
        </p:nvGrpSpPr>
        <p:grpSpPr>
          <a:xfrm>
            <a:off x="0" y="1466316"/>
            <a:ext cx="7936255" cy="5059135"/>
            <a:chOff x="2001594" y="1560573"/>
            <a:chExt cx="7936255" cy="5059135"/>
          </a:xfrm>
        </p:grpSpPr>
        <p:pic>
          <p:nvPicPr>
            <p:cNvPr id="31" name="Picture 3" descr="C:\Users\Dell\Dropbox\stagiaires\ANNONCE Septembre2016\Fond d'ecran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6"/>
            <a:stretch>
              <a:fillRect/>
            </a:stretch>
          </p:blipFill>
          <p:spPr bwMode="auto">
            <a:xfrm>
              <a:off x="8129788" y="1560573"/>
              <a:ext cx="1800000" cy="50464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Rectangle 60"/>
            <p:cNvSpPr/>
            <p:nvPr/>
          </p:nvSpPr>
          <p:spPr>
            <a:xfrm>
              <a:off x="8137276" y="1561133"/>
              <a:ext cx="1800573" cy="5040000"/>
            </a:xfrm>
            <a:prstGeom prst="rect">
              <a:avLst/>
            </a:prstGeom>
            <a:solidFill>
              <a:srgbClr val="EEECE1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ZoneTexte 61"/>
            <p:cNvSpPr txBox="1"/>
            <p:nvPr/>
          </p:nvSpPr>
          <p:spPr>
            <a:xfrm>
              <a:off x="8129788" y="4569249"/>
              <a:ext cx="1656000" cy="6001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Sommeil</a:t>
              </a:r>
            </a:p>
            <a:p>
              <a:pPr algn="ctr"/>
              <a:r>
                <a:rPr lang="fr-FR" sz="1100" dirty="0" smtClean="0">
                  <a:solidFill>
                    <a:schemeClr val="bg2">
                      <a:lumMod val="10000"/>
                    </a:schemeClr>
                  </a:solidFill>
                </a:rPr>
                <a:t>Mal être </a:t>
              </a:r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au travail</a:t>
              </a:r>
            </a:p>
            <a:p>
              <a:pPr algn="ctr"/>
              <a:r>
                <a:rPr lang="fr-FR" sz="1100" dirty="0" smtClean="0">
                  <a:solidFill>
                    <a:schemeClr val="bg2">
                      <a:lumMod val="10000"/>
                    </a:schemeClr>
                  </a:solidFill>
                </a:rPr>
                <a:t>Harcèlement</a:t>
              </a:r>
              <a:endParaRPr lang="fr-FR" sz="11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8129788" y="3802793"/>
              <a:ext cx="1656000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Précocité Intellectuelle</a:t>
              </a:r>
            </a:p>
            <a:p>
              <a:pPr algn="ctr"/>
              <a:r>
                <a:rPr lang="fr-FR" sz="1100" dirty="0" err="1">
                  <a:solidFill>
                    <a:schemeClr val="bg2">
                      <a:lumMod val="10000"/>
                    </a:schemeClr>
                  </a:solidFill>
                </a:rPr>
                <a:t>Surdouance</a:t>
              </a:r>
              <a:endParaRPr lang="fr-FR" sz="1100" dirty="0">
                <a:solidFill>
                  <a:schemeClr val="bg2">
                    <a:lumMod val="10000"/>
                  </a:schemeClr>
                </a:solidFill>
              </a:endParaRPr>
            </a:p>
            <a:p>
              <a:pPr algn="ctr"/>
              <a:r>
                <a:rPr lang="fr-FR" sz="1100" dirty="0" smtClean="0">
                  <a:solidFill>
                    <a:schemeClr val="bg2">
                      <a:lumMod val="10000"/>
                    </a:schemeClr>
                  </a:solidFill>
                </a:rPr>
                <a:t>TDA-H </a:t>
              </a:r>
            </a:p>
            <a:p>
              <a:pPr algn="ctr"/>
              <a:r>
                <a:rPr lang="fr-FR" sz="1100" dirty="0" smtClean="0">
                  <a:solidFill>
                    <a:schemeClr val="bg2">
                      <a:lumMod val="10000"/>
                    </a:schemeClr>
                  </a:solidFill>
                </a:rPr>
                <a:t>Difficultés scolaires</a:t>
              </a:r>
              <a:endParaRPr lang="fr-FR" sz="11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67" name="Espace réservé du contenu 2"/>
            <p:cNvSpPr txBox="1">
              <a:spLocks/>
            </p:cNvSpPr>
            <p:nvPr/>
          </p:nvSpPr>
          <p:spPr>
            <a:xfrm>
              <a:off x="8129788" y="5169148"/>
              <a:ext cx="1656000" cy="410872"/>
            </a:xfrm>
            <a:prstGeom prst="rect">
              <a:avLst/>
            </a:prstGeom>
            <a:ln>
              <a:noFill/>
            </a:ln>
          </p:spPr>
          <p:txBody>
            <a:bodyPr lIns="80046" tIns="40023" rIns="80046" bIns="40023" numCol="1">
              <a:noAutofit/>
            </a:bodyPr>
            <a:lstStyle>
              <a:lvl1pPr marL="239173" indent="-239173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8208" indent="-199311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97243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16140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435037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53934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72831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1728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10625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558324">
                <a:buNone/>
              </a:pPr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Surcharge </a:t>
              </a:r>
              <a:r>
                <a:rPr lang="fr-FR" sz="1100" dirty="0" smtClean="0">
                  <a:solidFill>
                    <a:schemeClr val="bg2">
                      <a:lumMod val="10000"/>
                    </a:schemeClr>
                  </a:solidFill>
                </a:rPr>
                <a:t>pondérale Troubles alimentaires</a:t>
              </a:r>
              <a:endParaRPr lang="fr-FR" sz="11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8129788" y="1566441"/>
              <a:ext cx="1656000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Addictions</a:t>
              </a:r>
            </a:p>
            <a:p>
              <a:pPr algn="ctr"/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Phobies</a:t>
              </a: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8129788" y="1996582"/>
              <a:ext cx="1656000" cy="6001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 smtClean="0">
                  <a:solidFill>
                    <a:schemeClr val="bg2">
                      <a:lumMod val="10000"/>
                    </a:schemeClr>
                  </a:solidFill>
                </a:rPr>
                <a:t>Dépression</a:t>
              </a:r>
            </a:p>
            <a:p>
              <a:pPr algn="ctr"/>
              <a:r>
                <a:rPr lang="fr-FR" sz="1100" dirty="0" err="1" smtClean="0">
                  <a:solidFill>
                    <a:schemeClr val="bg2">
                      <a:lumMod val="10000"/>
                    </a:schemeClr>
                  </a:solidFill>
                </a:rPr>
                <a:t>Burn</a:t>
              </a:r>
              <a:r>
                <a:rPr lang="fr-FR" sz="1100" dirty="0" smtClean="0">
                  <a:solidFill>
                    <a:schemeClr val="bg2">
                      <a:lumMod val="10000"/>
                    </a:schemeClr>
                  </a:solidFill>
                </a:rPr>
                <a:t> out</a:t>
              </a:r>
            </a:p>
            <a:p>
              <a:pPr algn="ctr"/>
              <a:r>
                <a:rPr lang="fr-FR" sz="1100" dirty="0" smtClean="0">
                  <a:solidFill>
                    <a:schemeClr val="bg2">
                      <a:lumMod val="10000"/>
                    </a:schemeClr>
                  </a:solidFill>
                </a:rPr>
                <a:t>Stress post-traumatique</a:t>
              </a: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8129788" y="2598673"/>
              <a:ext cx="1656000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Douleurs chroniques</a:t>
              </a:r>
            </a:p>
            <a:p>
              <a:pPr algn="ctr"/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Pathologies invalidantes</a:t>
              </a:r>
            </a:p>
            <a:p>
              <a:pPr algn="ctr"/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Oncologie</a:t>
              </a:r>
            </a:p>
            <a:p>
              <a:pPr algn="ctr"/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Acouphènes</a:t>
              </a:r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8129788" y="3369628"/>
              <a:ext cx="1656000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/>
                <a:t>Maternité</a:t>
              </a:r>
            </a:p>
            <a:p>
              <a:pPr algn="ctr"/>
              <a:r>
                <a:rPr lang="fr-FR" sz="1100" dirty="0"/>
                <a:t>Parentalité</a:t>
              </a:r>
            </a:p>
          </p:txBody>
        </p:sp>
        <p:sp>
          <p:nvSpPr>
            <p:cNvPr id="73" name="Espace réservé du contenu 2"/>
            <p:cNvSpPr txBox="1">
              <a:spLocks/>
            </p:cNvSpPr>
            <p:nvPr/>
          </p:nvSpPr>
          <p:spPr>
            <a:xfrm>
              <a:off x="8129788" y="5580020"/>
              <a:ext cx="1656000" cy="1039688"/>
            </a:xfrm>
            <a:prstGeom prst="rect">
              <a:avLst/>
            </a:prstGeom>
            <a:noFill/>
            <a:ln>
              <a:noFill/>
            </a:ln>
          </p:spPr>
          <p:txBody>
            <a:bodyPr lIns="80046" tIns="40023" rIns="80046" bIns="40023" numCol="1">
              <a:noAutofit/>
            </a:bodyPr>
            <a:lstStyle>
              <a:lvl1pPr marL="239173" indent="-239173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8208" indent="-199311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97243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16140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435037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53934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72831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1728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10625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558324">
                <a:buNone/>
              </a:pPr>
              <a:r>
                <a:rPr lang="fr-FR" sz="1100" dirty="0" smtClean="0">
                  <a:solidFill>
                    <a:srgbClr val="0085B0"/>
                  </a:solidFill>
                </a:rPr>
                <a:t>Coaching</a:t>
              </a:r>
            </a:p>
            <a:p>
              <a:pPr marL="0" indent="0" algn="ctr" defTabSz="558324">
                <a:buNone/>
              </a:pPr>
              <a:r>
                <a:rPr lang="fr-FR" sz="1100" dirty="0" smtClean="0">
                  <a:solidFill>
                    <a:srgbClr val="0085B0"/>
                  </a:solidFill>
                </a:rPr>
                <a:t>Orientation  scolaire</a:t>
              </a:r>
            </a:p>
            <a:p>
              <a:pPr marL="0" indent="0" algn="ctr" defTabSz="558324">
                <a:buNone/>
              </a:pPr>
              <a:r>
                <a:rPr lang="fr-FR" sz="1100" dirty="0" smtClean="0">
                  <a:solidFill>
                    <a:srgbClr val="0085B0"/>
                  </a:solidFill>
                </a:rPr>
                <a:t>Evaluation</a:t>
              </a:r>
            </a:p>
            <a:p>
              <a:pPr marL="0" indent="0" algn="ctr" defTabSz="558324">
                <a:buNone/>
              </a:pPr>
              <a:r>
                <a:rPr lang="fr-FR" sz="1100" dirty="0" smtClean="0">
                  <a:solidFill>
                    <a:srgbClr val="0085B0"/>
                  </a:solidFill>
                </a:rPr>
                <a:t>Bilan de compétences professionnel</a:t>
              </a:r>
              <a:endParaRPr lang="fr-FR" sz="1100" dirty="0">
                <a:solidFill>
                  <a:srgbClr val="0085B0"/>
                </a:solidFill>
              </a:endParaRPr>
            </a:p>
          </p:txBody>
        </p:sp>
        <p:cxnSp>
          <p:nvCxnSpPr>
            <p:cNvPr id="88" name="Connecteur droit 87"/>
            <p:cNvCxnSpPr/>
            <p:nvPr/>
          </p:nvCxnSpPr>
          <p:spPr>
            <a:xfrm>
              <a:off x="8129788" y="5166841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88"/>
            <p:cNvCxnSpPr/>
            <p:nvPr/>
          </p:nvCxnSpPr>
          <p:spPr>
            <a:xfrm>
              <a:off x="8129788" y="3805511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>
            <a:xfrm>
              <a:off x="8129788" y="3366641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>
            <a:xfrm>
              <a:off x="8129788" y="1998489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>
              <a:off x="8129788" y="2599184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>
              <a:off x="8129788" y="1566441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/>
            <p:cNvCxnSpPr/>
            <p:nvPr/>
          </p:nvCxnSpPr>
          <p:spPr>
            <a:xfrm>
              <a:off x="8129788" y="4570859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94"/>
            <p:cNvCxnSpPr/>
            <p:nvPr/>
          </p:nvCxnSpPr>
          <p:spPr>
            <a:xfrm>
              <a:off x="8129788" y="5580509"/>
              <a:ext cx="1800000" cy="0"/>
            </a:xfrm>
            <a:prstGeom prst="line">
              <a:avLst/>
            </a:prstGeom>
            <a:ln>
              <a:solidFill>
                <a:srgbClr val="0085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>
              <a:off x="2001594" y="6607001"/>
              <a:ext cx="7928194" cy="0"/>
            </a:xfrm>
            <a:prstGeom prst="line">
              <a:avLst/>
            </a:prstGeom>
            <a:ln>
              <a:solidFill>
                <a:srgbClr val="0085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97"/>
            <p:cNvCxnSpPr/>
            <p:nvPr/>
          </p:nvCxnSpPr>
          <p:spPr>
            <a:xfrm>
              <a:off x="8129788" y="1566441"/>
              <a:ext cx="0" cy="4032448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cteur droit 99"/>
            <p:cNvCxnSpPr/>
            <p:nvPr/>
          </p:nvCxnSpPr>
          <p:spPr>
            <a:xfrm>
              <a:off x="8129788" y="5581650"/>
              <a:ext cx="0" cy="1028700"/>
            </a:xfrm>
            <a:prstGeom prst="line">
              <a:avLst/>
            </a:prstGeom>
            <a:ln>
              <a:solidFill>
                <a:srgbClr val="0085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ZoneTexte 106"/>
          <p:cNvSpPr txBox="1"/>
          <p:nvPr/>
        </p:nvSpPr>
        <p:spPr>
          <a:xfrm>
            <a:off x="0" y="8765239"/>
            <a:ext cx="3216982" cy="830997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/>
            <a:endParaRPr lang="fr-FR" b="1" dirty="0" smtClean="0">
              <a:solidFill>
                <a:schemeClr val="bg1"/>
              </a:solidFill>
            </a:endParaRPr>
          </a:p>
          <a:p>
            <a:pPr algn="ctr"/>
            <a:endParaRPr lang="fr-FR" b="1" dirty="0" smtClean="0">
              <a:solidFill>
                <a:schemeClr val="bg1"/>
              </a:solidFill>
            </a:endParaRPr>
          </a:p>
          <a:p>
            <a:pPr algn="ctr"/>
            <a:endParaRPr lang="fr-FR" b="1" dirty="0" smtClean="0">
              <a:solidFill>
                <a:schemeClr val="bg1"/>
              </a:solidFill>
            </a:endParaRPr>
          </a:p>
          <a:p>
            <a:pPr algn="ctr"/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08" name="ZoneTexte 107"/>
          <p:cNvSpPr txBox="1"/>
          <p:nvPr/>
        </p:nvSpPr>
        <p:spPr>
          <a:xfrm>
            <a:off x="-13276" y="7745843"/>
            <a:ext cx="1890924" cy="461665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/>
            <a:endParaRPr lang="fr-FR" b="1" dirty="0" smtClean="0">
              <a:solidFill>
                <a:schemeClr val="bg1"/>
              </a:solidFill>
            </a:endParaRPr>
          </a:p>
          <a:p>
            <a:pPr algn="ctr"/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1" y="6867158"/>
            <a:ext cx="1876134" cy="461665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/>
            <a:endParaRPr lang="fr-FR" b="1" dirty="0" smtClean="0">
              <a:solidFill>
                <a:schemeClr val="bg1"/>
              </a:solidFill>
            </a:endParaRPr>
          </a:p>
          <a:p>
            <a:pPr algn="ctr"/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186164" y="8765239"/>
            <a:ext cx="307259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Permanences d’accueil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pour guider vos choix de thérapies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09 73 67 35 45 </a:t>
            </a:r>
            <a:r>
              <a:rPr lang="fr-FR" b="1" dirty="0">
                <a:solidFill>
                  <a:schemeClr val="bg1"/>
                </a:solidFill>
              </a:rPr>
              <a:t>-</a:t>
            </a:r>
            <a:r>
              <a:rPr lang="fr-FR" b="1" dirty="0" smtClean="0">
                <a:solidFill>
                  <a:schemeClr val="bg1"/>
                </a:solidFill>
              </a:rPr>
              <a:t> 06 60 47 71 64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www.sophrokhepri.fr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186164" y="7743841"/>
            <a:ext cx="173326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Discrétion et confidentialité assurées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98207" y="6865156"/>
            <a:ext cx="171970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Santé et Qualité de 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Vie au Travail 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3328098" y="8765239"/>
            <a:ext cx="4475548" cy="7940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100" dirty="0"/>
              <a:t>Aromathérapie, Chiropraxie, EFT, EMDR, </a:t>
            </a:r>
            <a:r>
              <a:rPr lang="fr-FR" sz="1100" dirty="0" err="1" smtClean="0"/>
              <a:t>Hirudothérapie</a:t>
            </a:r>
            <a:r>
              <a:rPr lang="fr-FR" sz="1100" dirty="0" smtClean="0"/>
              <a:t>, </a:t>
            </a:r>
            <a:r>
              <a:rPr lang="fr-FR" sz="1100" dirty="0"/>
              <a:t>Hypnose, Iridologie, Massage bien-être, Méditation, Naturopathie, Ostéopathie, Phytothérapie, Podologie-pédicure, Psychothérapie, Réflexologie plantaire, Remédiation cognitive, Sophrologie, tests d’évaluation psychologiques</a:t>
            </a:r>
            <a:r>
              <a:rPr lang="fr-FR" sz="1100" dirty="0" smtClean="0"/>
              <a:t>…</a:t>
            </a:r>
            <a:endParaRPr lang="fr-FR" sz="800" dirty="0" smtClean="0"/>
          </a:p>
        </p:txBody>
      </p:sp>
      <p:pic>
        <p:nvPicPr>
          <p:cNvPr id="53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85" y="180230"/>
            <a:ext cx="2046151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ZoneTexte 56"/>
          <p:cNvSpPr txBox="1"/>
          <p:nvPr/>
        </p:nvSpPr>
        <p:spPr>
          <a:xfrm>
            <a:off x="1" y="757294"/>
            <a:ext cx="5354798" cy="4572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853306" y="587946"/>
            <a:ext cx="1770036" cy="230832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900" b="1" dirty="0" smtClean="0">
                <a:solidFill>
                  <a:schemeClr val="bg1"/>
                </a:solidFill>
              </a:rPr>
              <a:t>Santé &amp; Qualité de Vie au Travail</a:t>
            </a:r>
            <a:endParaRPr lang="fr-FR" sz="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28589</TotalTime>
  <Words>335</Words>
  <Application>Microsoft Office PowerPoint</Application>
  <PresentationFormat>Personnalisé</PresentationFormat>
  <Paragraphs>54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225</cp:revision>
  <cp:lastPrinted>2016-07-20T06:54:09Z</cp:lastPrinted>
  <dcterms:created xsi:type="dcterms:W3CDTF">2015-06-22T10:33:01Z</dcterms:created>
  <dcterms:modified xsi:type="dcterms:W3CDTF">2017-10-26T14:43:55Z</dcterms:modified>
</cp:coreProperties>
</file>