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369" r:id="rId6"/>
    <p:sldId id="278" r:id="rId7"/>
    <p:sldId id="335" r:id="rId8"/>
    <p:sldId id="334" r:id="rId9"/>
    <p:sldId id="337" r:id="rId10"/>
    <p:sldId id="329" r:id="rId11"/>
    <p:sldId id="330" r:id="rId12"/>
    <p:sldId id="385" r:id="rId13"/>
    <p:sldId id="386" r:id="rId14"/>
    <p:sldId id="338" r:id="rId15"/>
    <p:sldId id="323" r:id="rId16"/>
    <p:sldId id="324" r:id="rId17"/>
    <p:sldId id="349" r:id="rId18"/>
    <p:sldId id="387" r:id="rId19"/>
    <p:sldId id="373" r:id="rId20"/>
    <p:sldId id="351" r:id="rId21"/>
    <p:sldId id="375" r:id="rId22"/>
    <p:sldId id="388" r:id="rId23"/>
    <p:sldId id="377" r:id="rId24"/>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howGuides="1">
      <p:cViewPr varScale="1">
        <p:scale>
          <a:sx n="70" d="100"/>
          <a:sy n="70" d="100"/>
        </p:scale>
        <p:origin x="714" y="48"/>
      </p:cViewPr>
      <p:guideLst>
        <p:guide orient="horz" pos="2160"/>
        <p:guide pos="3839"/>
      </p:guideLst>
    </p:cSldViewPr>
  </p:slideViewPr>
  <p:outlineViewPr>
    <p:cViewPr>
      <p:scale>
        <a:sx n="33" d="100"/>
        <a:sy n="33" d="100"/>
      </p:scale>
      <p:origin x="0" y="4068"/>
    </p:cViewPr>
  </p:outlineViewPr>
  <p:notesTextViewPr>
    <p:cViewPr>
      <p:scale>
        <a:sx n="1" d="1"/>
        <a:sy n="1" d="1"/>
      </p:scale>
      <p:origin x="0" y="0"/>
    </p:cViewPr>
  </p:notesTextViewPr>
  <p:notesViewPr>
    <p:cSldViewPr showGuides="1">
      <p:cViewPr varScale="1">
        <p:scale>
          <a:sx n="88" d="100"/>
          <a:sy n="88" d="100"/>
        </p:scale>
        <p:origin x="29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50789F86-D3CE-4C0B-B830-60161BD38E85}">
      <dgm:prSet phldrT="[Text]" custT="1"/>
      <dgm:spPr/>
      <dgm:t>
        <a:bodyPr rtlCol="0"/>
        <a:lstStyle/>
        <a:p>
          <a:pPr rtl="0"/>
          <a:r>
            <a:rPr lang="fr-FR" sz="2000" noProof="0" dirty="0" smtClean="0"/>
            <a:t>Pôle              Santé</a:t>
          </a:r>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custT="1"/>
      <dgm:spPr/>
      <dgm:t>
        <a:bodyPr rtlCol="0"/>
        <a:lstStyle/>
        <a:p>
          <a:pPr rtl="0"/>
          <a:endParaRPr lang="fr-FR" sz="1400" noProof="0" dirty="0" smtClean="0"/>
        </a:p>
        <a:p>
          <a:pPr rtl="0"/>
          <a:r>
            <a:rPr lang="fr-FR" sz="2000" noProof="0" dirty="0" smtClean="0"/>
            <a:t>Pôle        Unités </a:t>
          </a:r>
          <a:r>
            <a:rPr lang="fr-FR" sz="1600" noProof="0" dirty="0" smtClean="0"/>
            <a:t>spécialisées</a:t>
          </a:r>
        </a:p>
        <a:p>
          <a:pPr rtl="0"/>
          <a:endParaRPr lang="fr-FR" sz="1400" noProof="0" dirty="0" smtClean="0"/>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custT="1"/>
      <dgm:spPr/>
      <dgm:t>
        <a:bodyPr rtlCol="0"/>
        <a:lstStyle/>
        <a:p>
          <a:pPr rtl="0"/>
          <a:r>
            <a:rPr lang="fr-FR" sz="2000" noProof="0" dirty="0" err="1" smtClean="0"/>
            <a:t>Khépri</a:t>
          </a:r>
          <a:r>
            <a:rPr lang="fr-FR" sz="2000" noProof="0" dirty="0" smtClean="0"/>
            <a:t> </a:t>
          </a:r>
          <a:r>
            <a:rPr lang="fr-FR" sz="2000" noProof="0" dirty="0" smtClean="0"/>
            <a:t>Formation</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1400" noProof="0" dirty="0" smtClean="0"/>
            <a:t> </a:t>
          </a:r>
        </a:p>
        <a:p>
          <a:pPr rtl="0"/>
          <a:r>
            <a:rPr lang="fr-FR" sz="2000" noProof="0" dirty="0" err="1" smtClean="0"/>
            <a:t>Visiapy</a:t>
          </a:r>
          <a:endParaRPr lang="fr-FR" sz="2000" noProof="0" dirty="0" smtClean="0"/>
        </a:p>
        <a:p>
          <a:pPr rtl="0"/>
          <a:endParaRPr lang="fr-FR" sz="14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7ACF197E-8A7D-4D14-A941-EE15BE87306C}" type="sibTrans" cxnId="{F68BA8B4-E5E5-4A12-9338-5CF5693ADCA2}">
      <dgm:prSet/>
      <dgm:spPr/>
      <dgm:t>
        <a:bodyPr rtlCol="0"/>
        <a:lstStyle/>
        <a:p>
          <a:pPr rtl="0"/>
          <a:endParaRPr lang="en-US"/>
        </a:p>
      </dgm:t>
    </dgm:pt>
    <dgm:pt modelId="{02DFC051-974F-4AF1-85DB-FFF5F1CCD57A}" type="parTrans" cxnId="{F68BA8B4-E5E5-4A12-9338-5CF5693ADCA2}">
      <dgm:prSet/>
      <dgm:spPr/>
      <dgm:t>
        <a:bodyPr rtlCol="0"/>
        <a:lstStyle/>
        <a:p>
          <a:pPr rtl="0"/>
          <a:endParaRPr lang="en-US"/>
        </a:p>
      </dgm: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8346">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CF7648D9-3C0D-468E-92DA-808A1327E701}" type="presOf" srcId="{20EB584B-A7B7-43D9-BF6A-2C9338C05B4D}" destId="{29DFD080-5F1B-4B82-A3B2-DA9D6DF3694E}" srcOrd="0" destOrd="0" presId="urn:microsoft.com/office/officeart/2005/8/layout/radial6"/>
    <dgm:cxn modelId="{2F4ED950-9AC7-4FC2-AAF7-1761EC6B9B53}" type="presOf" srcId="{50789F86-D3CE-4C0B-B830-60161BD38E85}" destId="{0B9D5D8D-AE9B-4E3C-8081-7E5A4C702F02}" srcOrd="0" destOrd="0" presId="urn:microsoft.com/office/officeart/2005/8/layout/radial6"/>
    <dgm:cxn modelId="{E1507E43-BC9C-4CAD-B83A-53BE0FE9A7D2}" type="presOf" srcId="{87E6D3C0-9C36-4C9B-9EE4-FCB2F172CF62}" destId="{1C226D9E-C8BD-43C0-B5A7-66592C02513E}" srcOrd="0" destOrd="0" presId="urn:microsoft.com/office/officeart/2005/8/layout/radial6"/>
    <dgm:cxn modelId="{92045D92-4B73-4B15-87A2-25BE20B5E85C}" type="presOf" srcId="{7E2B8B4E-293F-43EE-AB7D-6598814ECB3C}" destId="{B3F8C3C3-65FB-486F-82C0-A8478B7022B9}" srcOrd="0" destOrd="0" presId="urn:microsoft.com/office/officeart/2005/8/layout/radial6"/>
    <dgm:cxn modelId="{089A0E5D-2F9C-4C3B-AE81-4FD6D9D682CB}" type="presOf" srcId="{AA38CBC9-AC6B-457D-9F63-4D1AB8E7793E}" destId="{D2BB9C9C-582A-4226-99A2-A6A4B7AD887A}"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8B7FF95A-2BD8-4D25-BD67-E994CD2764FA}" type="presOf" srcId="{B8060F7B-9920-4F24-BE71-F0E4E3B7B934}" destId="{B0C37B97-914B-49F2-84E5-94B39EF2352F}" srcOrd="0" destOrd="0" presId="urn:microsoft.com/office/officeart/2005/8/layout/radial6"/>
    <dgm:cxn modelId="{C9B5D600-2ECE-4839-8D83-AF7FCA7F94B6}" type="presOf" srcId="{775D1C29-7B88-46A3-9FAD-95EFDC006E81}" destId="{65DE7562-7D1C-4B0F-8927-12F8E6C5F5AF}"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59989FEA-8553-4CF7-84F7-0A21C4AE71BD}" type="presOf" srcId="{B04B74A7-039D-46F2-A30E-0D07E04CAE1A}" destId="{53B5DF5F-8B8B-41EF-8531-276CBECDCAB4}" srcOrd="0" destOrd="0" presId="urn:microsoft.com/office/officeart/2005/8/layout/radial6"/>
    <dgm:cxn modelId="{939D37AF-6A70-4893-94AB-AB1727157641}" type="presOf" srcId="{03860152-2A6F-476F-91FD-CBA9D7B26338}" destId="{FADEA337-AD34-4422-B53A-01423AF1AC8F}" srcOrd="0" destOrd="0" presId="urn:microsoft.com/office/officeart/2005/8/layout/radial6"/>
    <dgm:cxn modelId="{DA93302A-3C3F-4866-9D49-E252794A2BAE}" type="presOf" srcId="{5C1F42F6-070E-4EBA-8EBC-C32D27C49363}" destId="{22CB3940-637A-4C32-AB7F-CFAD929A59AB}"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5F430124-E123-45FE-98D2-AA240A7C05E3}" type="presParOf" srcId="{B0C37B97-914B-49F2-84E5-94B39EF2352F}" destId="{D2BB9C9C-582A-4226-99A2-A6A4B7AD887A}" srcOrd="0" destOrd="0" presId="urn:microsoft.com/office/officeart/2005/8/layout/radial6"/>
    <dgm:cxn modelId="{0F5F3D83-44E3-4350-BEB9-21E0D6EDF21B}" type="presParOf" srcId="{B0C37B97-914B-49F2-84E5-94B39EF2352F}" destId="{0B9D5D8D-AE9B-4E3C-8081-7E5A4C702F02}" srcOrd="1" destOrd="0" presId="urn:microsoft.com/office/officeart/2005/8/layout/radial6"/>
    <dgm:cxn modelId="{9623BA5D-4822-411F-977C-BFEDEFB7D6FC}" type="presParOf" srcId="{B0C37B97-914B-49F2-84E5-94B39EF2352F}" destId="{E8755371-EE00-4D9C-9546-B5D2DEB3691D}" srcOrd="2" destOrd="0" presId="urn:microsoft.com/office/officeart/2005/8/layout/radial6"/>
    <dgm:cxn modelId="{346F27B8-225E-4814-9AF0-DE34C9802A5E}" type="presParOf" srcId="{B0C37B97-914B-49F2-84E5-94B39EF2352F}" destId="{65DE7562-7D1C-4B0F-8927-12F8E6C5F5AF}" srcOrd="3" destOrd="0" presId="urn:microsoft.com/office/officeart/2005/8/layout/radial6"/>
    <dgm:cxn modelId="{59B2D853-8BE5-414D-BF3F-AEF1BC714906}" type="presParOf" srcId="{B0C37B97-914B-49F2-84E5-94B39EF2352F}" destId="{1C226D9E-C8BD-43C0-B5A7-66592C02513E}" srcOrd="4" destOrd="0" presId="urn:microsoft.com/office/officeart/2005/8/layout/radial6"/>
    <dgm:cxn modelId="{C474158C-B5F0-4EDF-AEA0-3B565C19B945}" type="presParOf" srcId="{B0C37B97-914B-49F2-84E5-94B39EF2352F}" destId="{2E93314B-ED13-4B02-B199-BBF658DCCBEE}" srcOrd="5" destOrd="0" presId="urn:microsoft.com/office/officeart/2005/8/layout/radial6"/>
    <dgm:cxn modelId="{D3DE4B83-1202-4953-ADE2-9DB3548F2845}" type="presParOf" srcId="{B0C37B97-914B-49F2-84E5-94B39EF2352F}" destId="{22CB3940-637A-4C32-AB7F-CFAD929A59AB}" srcOrd="6" destOrd="0" presId="urn:microsoft.com/office/officeart/2005/8/layout/radial6"/>
    <dgm:cxn modelId="{3259A180-0451-4DCB-92EE-31D56524EB7D}" type="presParOf" srcId="{B0C37B97-914B-49F2-84E5-94B39EF2352F}" destId="{29DFD080-5F1B-4B82-A3B2-DA9D6DF3694E}" srcOrd="7" destOrd="0" presId="urn:microsoft.com/office/officeart/2005/8/layout/radial6"/>
    <dgm:cxn modelId="{F82A9E3C-327A-4160-B212-9BE0605F85EF}" type="presParOf" srcId="{B0C37B97-914B-49F2-84E5-94B39EF2352F}" destId="{3C0BB87F-E2C7-4D7C-BF8F-45EA9A4A93F1}" srcOrd="8" destOrd="0" presId="urn:microsoft.com/office/officeart/2005/8/layout/radial6"/>
    <dgm:cxn modelId="{6F181BF7-A713-4C5C-85E5-0E35C4E1E879}" type="presParOf" srcId="{B0C37B97-914B-49F2-84E5-94B39EF2352F}" destId="{53B5DF5F-8B8B-41EF-8531-276CBECDCAB4}" srcOrd="9" destOrd="0" presId="urn:microsoft.com/office/officeart/2005/8/layout/radial6"/>
    <dgm:cxn modelId="{41300111-C2E0-442C-A029-5573EA1CF8C6}" type="presParOf" srcId="{B0C37B97-914B-49F2-84E5-94B39EF2352F}" destId="{B3F8C3C3-65FB-486F-82C0-A8478B7022B9}" srcOrd="10" destOrd="0" presId="urn:microsoft.com/office/officeart/2005/8/layout/radial6"/>
    <dgm:cxn modelId="{A607A03B-DDB2-4651-8F6B-3213F4E1FEEF}" type="presParOf" srcId="{B0C37B97-914B-49F2-84E5-94B39EF2352F}" destId="{655FDCB9-5F59-4F26-9EF0-749F42DEA7F0}" srcOrd="11" destOrd="0" presId="urn:microsoft.com/office/officeart/2005/8/layout/radial6"/>
    <dgm:cxn modelId="{1FE98ACB-5084-4F24-AB47-687042FE155E}"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dgm:spPr/>
      <dgm:t>
        <a:bodyPr rtlCol="0"/>
        <a:lstStyle/>
        <a:p>
          <a:pPr rtl="0"/>
          <a:r>
            <a:rPr lang="fr-FR" noProof="0" dirty="0" smtClean="0"/>
            <a:t>Usagers</a:t>
          </a:r>
          <a:endParaRPr lang="fr-FR" noProof="0" dirty="0"/>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r>
            <a:rPr lang="fr-FR" noProof="0" dirty="0" smtClean="0"/>
            <a:t>Hôpitaux</a:t>
          </a:r>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dgm:spPr/>
      <dgm:t>
        <a:bodyPr rtlCol="0"/>
        <a:lstStyle/>
        <a:p>
          <a:pPr rtl="0"/>
          <a:r>
            <a:rPr lang="fr-FR" noProof="0" smtClean="0"/>
            <a:t>Partenaires</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2000" noProof="0" dirty="0" smtClean="0"/>
            <a:t>Entreprises</a:t>
          </a:r>
          <a:endParaRPr lang="fr-FR" sz="20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8346">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08106">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F2DDF44B-1D6B-4397-8856-865F5F652E6C}" type="presOf" srcId="{03860152-2A6F-476F-91FD-CBA9D7B26338}" destId="{FADEA337-AD34-4422-B53A-01423AF1AC8F}" srcOrd="0" destOrd="0" presId="urn:microsoft.com/office/officeart/2005/8/layout/radial6"/>
    <dgm:cxn modelId="{485607AA-C549-47B5-914A-0702A22C2A49}" type="presOf" srcId="{87E6D3C0-9C36-4C9B-9EE4-FCB2F172CF62}" destId="{1C226D9E-C8BD-43C0-B5A7-66592C02513E}" srcOrd="0" destOrd="0" presId="urn:microsoft.com/office/officeart/2005/8/layout/radial6"/>
    <dgm:cxn modelId="{CE7BC67C-B4E3-46C3-9D9E-A203B3BE86B3}" type="presOf" srcId="{AA38CBC9-AC6B-457D-9F63-4D1AB8E7793E}" destId="{D2BB9C9C-582A-4226-99A2-A6A4B7AD887A}"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245CC7C0-B354-4D8D-8FE8-9FF3B5C0AE67}" type="presOf" srcId="{50789F86-D3CE-4C0B-B830-60161BD38E85}" destId="{0B9D5D8D-AE9B-4E3C-8081-7E5A4C702F02}" srcOrd="0" destOrd="0" presId="urn:microsoft.com/office/officeart/2005/8/layout/radial6"/>
    <dgm:cxn modelId="{35D128C3-6B9F-42DD-ACC2-D11C8EB2B068}" type="presOf" srcId="{20EB584B-A7B7-43D9-BF6A-2C9338C05B4D}" destId="{29DFD080-5F1B-4B82-A3B2-DA9D6DF3694E}" srcOrd="0" destOrd="0" presId="urn:microsoft.com/office/officeart/2005/8/layout/radial6"/>
    <dgm:cxn modelId="{7F0FDCFD-2FF6-45A1-BE47-1A435083C8F2}" type="presOf" srcId="{7E2B8B4E-293F-43EE-AB7D-6598814ECB3C}" destId="{B3F8C3C3-65FB-486F-82C0-A8478B7022B9}" srcOrd="0" destOrd="0" presId="urn:microsoft.com/office/officeart/2005/8/layout/radial6"/>
    <dgm:cxn modelId="{504E9007-C2C5-4269-9112-0DEB1D9C43C8}" type="presOf" srcId="{B04B74A7-039D-46F2-A30E-0D07E04CAE1A}" destId="{53B5DF5F-8B8B-41EF-8531-276CBECDCAB4}"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EB3E6C57-F560-450F-B619-F6F67905927D}" srcId="{AA38CBC9-AC6B-457D-9F63-4D1AB8E7793E}" destId="{87E6D3C0-9C36-4C9B-9EE4-FCB2F172CF62}" srcOrd="1" destOrd="0" parTransId="{1916856A-C084-48E2-AF18-70269AD79DF2}" sibTransId="{5C1F42F6-070E-4EBA-8EBC-C32D27C49363}"/>
    <dgm:cxn modelId="{25AE46C4-89F5-414E-9F9F-64FFBFEB866A}" type="presOf" srcId="{B8060F7B-9920-4F24-BE71-F0E4E3B7B934}" destId="{B0C37B97-914B-49F2-84E5-94B39EF2352F}" srcOrd="0" destOrd="0" presId="urn:microsoft.com/office/officeart/2005/8/layout/radial6"/>
    <dgm:cxn modelId="{780BD94F-4DAF-4EFD-86F1-544D9482A886}" type="presOf" srcId="{775D1C29-7B88-46A3-9FAD-95EFDC006E81}" destId="{65DE7562-7D1C-4B0F-8927-12F8E6C5F5AF}" srcOrd="0" destOrd="0" presId="urn:microsoft.com/office/officeart/2005/8/layout/radial6"/>
    <dgm:cxn modelId="{769E5C6F-C075-4DB0-BC22-3B8002620300}" type="presOf" srcId="{5C1F42F6-070E-4EBA-8EBC-C32D27C49363}" destId="{22CB3940-637A-4C32-AB7F-CFAD929A59AB}" srcOrd="0" destOrd="0" presId="urn:microsoft.com/office/officeart/2005/8/layout/radial6"/>
    <dgm:cxn modelId="{6A4A9E4B-670D-43ED-A022-C3476EDF8631}" type="presParOf" srcId="{B0C37B97-914B-49F2-84E5-94B39EF2352F}" destId="{D2BB9C9C-582A-4226-99A2-A6A4B7AD887A}" srcOrd="0" destOrd="0" presId="urn:microsoft.com/office/officeart/2005/8/layout/radial6"/>
    <dgm:cxn modelId="{01889020-8DC6-408B-A432-7FDEC43A76D3}" type="presParOf" srcId="{B0C37B97-914B-49F2-84E5-94B39EF2352F}" destId="{0B9D5D8D-AE9B-4E3C-8081-7E5A4C702F02}" srcOrd="1" destOrd="0" presId="urn:microsoft.com/office/officeart/2005/8/layout/radial6"/>
    <dgm:cxn modelId="{BFF43E47-2A7C-461A-9DC8-0302B5978563}" type="presParOf" srcId="{B0C37B97-914B-49F2-84E5-94B39EF2352F}" destId="{E8755371-EE00-4D9C-9546-B5D2DEB3691D}" srcOrd="2" destOrd="0" presId="urn:microsoft.com/office/officeart/2005/8/layout/radial6"/>
    <dgm:cxn modelId="{F88C6CDF-2012-4A7B-907E-D5AEA0AFFAA5}" type="presParOf" srcId="{B0C37B97-914B-49F2-84E5-94B39EF2352F}" destId="{65DE7562-7D1C-4B0F-8927-12F8E6C5F5AF}" srcOrd="3" destOrd="0" presId="urn:microsoft.com/office/officeart/2005/8/layout/radial6"/>
    <dgm:cxn modelId="{666432E5-DA17-4BBA-AEFF-5C4937170DB3}" type="presParOf" srcId="{B0C37B97-914B-49F2-84E5-94B39EF2352F}" destId="{1C226D9E-C8BD-43C0-B5A7-66592C02513E}" srcOrd="4" destOrd="0" presId="urn:microsoft.com/office/officeart/2005/8/layout/radial6"/>
    <dgm:cxn modelId="{460C6F7C-1A31-462F-B292-25C30CAE8C49}" type="presParOf" srcId="{B0C37B97-914B-49F2-84E5-94B39EF2352F}" destId="{2E93314B-ED13-4B02-B199-BBF658DCCBEE}" srcOrd="5" destOrd="0" presId="urn:microsoft.com/office/officeart/2005/8/layout/radial6"/>
    <dgm:cxn modelId="{1D233212-D096-48F1-B15A-88DCC4BB453E}" type="presParOf" srcId="{B0C37B97-914B-49F2-84E5-94B39EF2352F}" destId="{22CB3940-637A-4C32-AB7F-CFAD929A59AB}" srcOrd="6" destOrd="0" presId="urn:microsoft.com/office/officeart/2005/8/layout/radial6"/>
    <dgm:cxn modelId="{E37C84AD-EC78-463A-B057-531CDC5F923D}" type="presParOf" srcId="{B0C37B97-914B-49F2-84E5-94B39EF2352F}" destId="{29DFD080-5F1B-4B82-A3B2-DA9D6DF3694E}" srcOrd="7" destOrd="0" presId="urn:microsoft.com/office/officeart/2005/8/layout/radial6"/>
    <dgm:cxn modelId="{461E0316-51BE-40BB-AE32-3F8C8E120355}" type="presParOf" srcId="{B0C37B97-914B-49F2-84E5-94B39EF2352F}" destId="{3C0BB87F-E2C7-4D7C-BF8F-45EA9A4A93F1}" srcOrd="8" destOrd="0" presId="urn:microsoft.com/office/officeart/2005/8/layout/radial6"/>
    <dgm:cxn modelId="{3B1D4C4C-5D59-4B1E-A518-D9E7ECB82D24}" type="presParOf" srcId="{B0C37B97-914B-49F2-84E5-94B39EF2352F}" destId="{53B5DF5F-8B8B-41EF-8531-276CBECDCAB4}" srcOrd="9" destOrd="0" presId="urn:microsoft.com/office/officeart/2005/8/layout/radial6"/>
    <dgm:cxn modelId="{DE4E4E4D-6B84-4261-8218-51603AC67B3F}" type="presParOf" srcId="{B0C37B97-914B-49F2-84E5-94B39EF2352F}" destId="{B3F8C3C3-65FB-486F-82C0-A8478B7022B9}" srcOrd="10" destOrd="0" presId="urn:microsoft.com/office/officeart/2005/8/layout/radial6"/>
    <dgm:cxn modelId="{5D1ECAAE-0374-4D87-B3C7-D7586CA7883E}" type="presParOf" srcId="{B0C37B97-914B-49F2-84E5-94B39EF2352F}" destId="{655FDCB9-5F59-4F26-9EF0-749F42DEA7F0}" srcOrd="11" destOrd="0" presId="urn:microsoft.com/office/officeart/2005/8/layout/radial6"/>
    <dgm:cxn modelId="{4D15268C-EDD6-458E-B44A-D898D3F248FE}"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dgm:spPr>
        <a:blipFill rotWithShape="0">
          <a:blip xmlns:r="http://schemas.openxmlformats.org/officeDocument/2006/relationships" r:embed="rId1"/>
          <a:stretch>
            <a:fillRect/>
          </a:stretch>
        </a:blipFill>
      </dgm:spPr>
      <dgm:t>
        <a:bodyPr rtlCol="0"/>
        <a:lstStyle/>
        <a:p>
          <a:pPr rtl="0"/>
          <a:endParaRPr lang="fr-FR" noProof="0"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dgm:spPr/>
      <dgm:t>
        <a:bodyPr rtlCol="0"/>
        <a:lstStyle/>
        <a:p>
          <a:pPr rtl="0"/>
          <a:r>
            <a:rPr lang="fr-FR" noProof="0" dirty="0" smtClean="0">
              <a:solidFill>
                <a:srgbClr val="0070C0"/>
              </a:solidFill>
            </a:rPr>
            <a:t>Pôle         </a:t>
          </a:r>
          <a:r>
            <a:rPr lang="fr-FR" noProof="0" dirty="0" smtClean="0">
              <a:solidFill>
                <a:srgbClr val="0070C0"/>
              </a:solidFill>
            </a:rPr>
            <a:t>Santé</a:t>
          </a:r>
        </a:p>
        <a:p>
          <a:pPr rtl="0"/>
          <a:r>
            <a:rPr lang="fr-FR" noProof="0" dirty="0" smtClean="0">
              <a:solidFill>
                <a:srgbClr val="0070C0"/>
              </a:solidFill>
            </a:rPr>
            <a:t>Médical</a:t>
          </a:r>
          <a:endParaRPr lang="fr-FR" noProof="0" dirty="0" smtClean="0">
            <a:solidFill>
              <a:srgbClr val="0070C0"/>
            </a:solidFill>
          </a:endParaRPr>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endParaRPr lang="fr-FR" noProof="0" dirty="0" smtClean="0"/>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dgm:spPr/>
      <dgm:t>
        <a:bodyPr rtlCol="0"/>
        <a:lstStyle/>
        <a:p>
          <a:pPr rtl="0"/>
          <a:endParaRPr lang="fr-FR" noProof="0" dirty="0" smtClean="0">
            <a:solidFill>
              <a:srgbClr val="0070C0"/>
            </a:solidFill>
          </a:endParaRPr>
        </a:p>
        <a:p>
          <a:pPr rtl="0"/>
          <a:r>
            <a:rPr lang="fr-FR" noProof="0" dirty="0" err="1" smtClean="0">
              <a:solidFill>
                <a:srgbClr val="0070C0"/>
              </a:solidFill>
            </a:rPr>
            <a:t>Khépri</a:t>
          </a:r>
          <a:r>
            <a:rPr lang="fr-FR" noProof="0" dirty="0" smtClean="0">
              <a:solidFill>
                <a:srgbClr val="0070C0"/>
              </a:solidFill>
            </a:rPr>
            <a:t> Formation </a:t>
          </a:r>
          <a:endParaRPr lang="fr-FR" noProof="0" dirty="0" smtClean="0">
            <a:solidFill>
              <a:srgbClr val="0070C0"/>
            </a:solidFill>
          </a:endParaRPr>
        </a:p>
        <a:p>
          <a:pPr rtl="0"/>
          <a:r>
            <a:rPr lang="fr-FR" noProof="0" dirty="0" smtClean="0"/>
            <a:t> </a:t>
          </a:r>
          <a:endParaRPr lang="fr-FR" noProof="0" dirty="0" smtClean="0"/>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2000" noProof="0" dirty="0" err="1" smtClean="0">
              <a:solidFill>
                <a:srgbClr val="0070C0"/>
              </a:solidFill>
            </a:rPr>
            <a:t>Visiapy</a:t>
          </a:r>
          <a:r>
            <a:rPr lang="fr-FR" sz="2000" noProof="0" dirty="0" smtClean="0">
              <a:solidFill>
                <a:srgbClr val="0070C0"/>
              </a:solidFill>
            </a:rPr>
            <a:t>    </a:t>
          </a:r>
          <a:endParaRPr lang="fr-FR" sz="2000" noProof="0" dirty="0" smtClean="0">
            <a:solidFill>
              <a:srgbClr val="0070C0"/>
            </a:solidFill>
          </a:endParaRPr>
        </a:p>
        <a:p>
          <a:pPr rtl="0"/>
          <a:r>
            <a:rPr lang="fr-FR" sz="2000" noProof="0" dirty="0" smtClean="0">
              <a:solidFill>
                <a:srgbClr val="0070C0"/>
              </a:solidFill>
            </a:rPr>
            <a:t>Entreprises</a:t>
          </a:r>
          <a:endParaRPr lang="fr-FR" sz="2000" noProof="0" dirty="0">
            <a:solidFill>
              <a:srgbClr val="0070C0"/>
            </a:solidFill>
          </a:endParaRPr>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custScaleX="41535" custScaleY="41407" custLinFactNeighborX="1231" custLinFactNeighborY="-13955"/>
      <dgm:spPr/>
      <dgm:t>
        <a:bodyPr rtlCol="0"/>
        <a:lstStyle/>
        <a:p>
          <a:pPr rtl="0"/>
          <a:endParaRPr lang="en-US"/>
        </a:p>
      </dgm:t>
    </dgm:pt>
    <dgm:pt modelId="{0B9D5D8D-AE9B-4E3C-8081-7E5A4C702F02}" type="pres">
      <dgm:prSet presAssocID="{50789F86-D3CE-4C0B-B830-60161BD38E85}" presName="node" presStyleLbl="node1" presStyleIdx="0" presStyleCnt="4" custScaleX="114219">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10104">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16359">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6C36507B-9395-4EF6-9B5C-8031484421D9}" type="presOf" srcId="{03860152-2A6F-476F-91FD-CBA9D7B26338}" destId="{FADEA337-AD34-4422-B53A-01423AF1AC8F}" srcOrd="0" destOrd="0" presId="urn:microsoft.com/office/officeart/2005/8/layout/radial6"/>
    <dgm:cxn modelId="{683660FE-A76A-4B55-AAE5-F4821DD4383C}" type="presOf" srcId="{20EB584B-A7B7-43D9-BF6A-2C9338C05B4D}" destId="{29DFD080-5F1B-4B82-A3B2-DA9D6DF3694E}" srcOrd="0" destOrd="0" presId="urn:microsoft.com/office/officeart/2005/8/layout/radial6"/>
    <dgm:cxn modelId="{395EB10F-F414-4254-85BC-2453F68DF683}" type="presOf" srcId="{AA38CBC9-AC6B-457D-9F63-4D1AB8E7793E}" destId="{D2BB9C9C-582A-4226-99A2-A6A4B7AD887A}" srcOrd="0" destOrd="0" presId="urn:microsoft.com/office/officeart/2005/8/layout/radial6"/>
    <dgm:cxn modelId="{86A339F5-3254-4CAC-B74D-DF707E4C6855}" type="presOf" srcId="{B04B74A7-039D-46F2-A30E-0D07E04CAE1A}" destId="{53B5DF5F-8B8B-41EF-8531-276CBECDCAB4}"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A84552AE-23E3-49F6-98D5-2FF5C7E28D43}" type="presOf" srcId="{775D1C29-7B88-46A3-9FAD-95EFDC006E81}" destId="{65DE7562-7D1C-4B0F-8927-12F8E6C5F5AF}" srcOrd="0" destOrd="0" presId="urn:microsoft.com/office/officeart/2005/8/layout/radial6"/>
    <dgm:cxn modelId="{8C9EC6AB-2C6C-43C4-8084-74A4258F34E9}" type="presOf" srcId="{87E6D3C0-9C36-4C9B-9EE4-FCB2F172CF62}" destId="{1C226D9E-C8BD-43C0-B5A7-66592C02513E}" srcOrd="0" destOrd="0" presId="urn:microsoft.com/office/officeart/2005/8/layout/radial6"/>
    <dgm:cxn modelId="{85CA1DCC-27E4-47F6-8265-39089AE405CA}" type="presOf" srcId="{7E2B8B4E-293F-43EE-AB7D-6598814ECB3C}" destId="{B3F8C3C3-65FB-486F-82C0-A8478B7022B9}" srcOrd="0" destOrd="0" presId="urn:microsoft.com/office/officeart/2005/8/layout/radial6"/>
    <dgm:cxn modelId="{1D6F81EE-0EB3-42C8-9D47-4DA3BF2A8C13}" type="presOf" srcId="{50789F86-D3CE-4C0B-B830-60161BD38E85}" destId="{0B9D5D8D-AE9B-4E3C-8081-7E5A4C702F02}" srcOrd="0" destOrd="0" presId="urn:microsoft.com/office/officeart/2005/8/layout/radial6"/>
    <dgm:cxn modelId="{383D86EB-19DA-4AB1-9AA1-78D701387434}" type="presOf" srcId="{5C1F42F6-070E-4EBA-8EBC-C32D27C49363}" destId="{22CB3940-637A-4C32-AB7F-CFAD929A59AB}" srcOrd="0" destOrd="0" presId="urn:microsoft.com/office/officeart/2005/8/layout/radial6"/>
    <dgm:cxn modelId="{E5BE41C0-6183-43C9-9E16-219A6923199F}" type="presOf" srcId="{B8060F7B-9920-4F24-BE71-F0E4E3B7B934}" destId="{B0C37B97-914B-49F2-84E5-94B39EF2352F}"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F68BA8B4-E5E5-4A12-9338-5CF5693ADCA2}" srcId="{B8060F7B-9920-4F24-BE71-F0E4E3B7B934}" destId="{AA38CBC9-AC6B-457D-9F63-4D1AB8E7793E}" srcOrd="0" destOrd="0" parTransId="{02DFC051-974F-4AF1-85DB-FFF5F1CCD57A}" sibTransId="{7ACF197E-8A7D-4D14-A941-EE15BE87306C}"/>
    <dgm:cxn modelId="{18D120E8-5826-42E7-A890-F4AFB63D3D78}" srcId="{AA38CBC9-AC6B-457D-9F63-4D1AB8E7793E}" destId="{7E2B8B4E-293F-43EE-AB7D-6598814ECB3C}" srcOrd="3" destOrd="0" parTransId="{C9A52CF1-B2E8-4848-8964-6633294F16CC}" sibTransId="{03860152-2A6F-476F-91FD-CBA9D7B26338}"/>
    <dgm:cxn modelId="{3E9AFC00-8835-4887-AA04-3FDEDB71874F}" type="presParOf" srcId="{B0C37B97-914B-49F2-84E5-94B39EF2352F}" destId="{D2BB9C9C-582A-4226-99A2-A6A4B7AD887A}" srcOrd="0" destOrd="0" presId="urn:microsoft.com/office/officeart/2005/8/layout/radial6"/>
    <dgm:cxn modelId="{CCD7088D-2170-457D-ADD1-65D801D9DC72}" type="presParOf" srcId="{B0C37B97-914B-49F2-84E5-94B39EF2352F}" destId="{0B9D5D8D-AE9B-4E3C-8081-7E5A4C702F02}" srcOrd="1" destOrd="0" presId="urn:microsoft.com/office/officeart/2005/8/layout/radial6"/>
    <dgm:cxn modelId="{28AAE347-AFDC-4060-8C77-DF15CAD1670F}" type="presParOf" srcId="{B0C37B97-914B-49F2-84E5-94B39EF2352F}" destId="{E8755371-EE00-4D9C-9546-B5D2DEB3691D}" srcOrd="2" destOrd="0" presId="urn:microsoft.com/office/officeart/2005/8/layout/radial6"/>
    <dgm:cxn modelId="{E9766CB5-F5A2-404D-AE0A-174FFDDE1A03}" type="presParOf" srcId="{B0C37B97-914B-49F2-84E5-94B39EF2352F}" destId="{65DE7562-7D1C-4B0F-8927-12F8E6C5F5AF}" srcOrd="3" destOrd="0" presId="urn:microsoft.com/office/officeart/2005/8/layout/radial6"/>
    <dgm:cxn modelId="{35DD0AD5-4987-4EE3-8CB9-C5ABF684A70A}" type="presParOf" srcId="{B0C37B97-914B-49F2-84E5-94B39EF2352F}" destId="{1C226D9E-C8BD-43C0-B5A7-66592C02513E}" srcOrd="4" destOrd="0" presId="urn:microsoft.com/office/officeart/2005/8/layout/radial6"/>
    <dgm:cxn modelId="{7A1062C0-A143-44DC-BE7E-44E95CF65016}" type="presParOf" srcId="{B0C37B97-914B-49F2-84E5-94B39EF2352F}" destId="{2E93314B-ED13-4B02-B199-BBF658DCCBEE}" srcOrd="5" destOrd="0" presId="urn:microsoft.com/office/officeart/2005/8/layout/radial6"/>
    <dgm:cxn modelId="{8CFDDB66-A869-4373-838A-29B83E4E57DC}" type="presParOf" srcId="{B0C37B97-914B-49F2-84E5-94B39EF2352F}" destId="{22CB3940-637A-4C32-AB7F-CFAD929A59AB}" srcOrd="6" destOrd="0" presId="urn:microsoft.com/office/officeart/2005/8/layout/radial6"/>
    <dgm:cxn modelId="{18C3FBAF-4A25-4A96-B176-11577B041A4C}" type="presParOf" srcId="{B0C37B97-914B-49F2-84E5-94B39EF2352F}" destId="{29DFD080-5F1B-4B82-A3B2-DA9D6DF3694E}" srcOrd="7" destOrd="0" presId="urn:microsoft.com/office/officeart/2005/8/layout/radial6"/>
    <dgm:cxn modelId="{F28F4B3D-07C8-4F72-A7D7-04E1BF80F6F9}" type="presParOf" srcId="{B0C37B97-914B-49F2-84E5-94B39EF2352F}" destId="{3C0BB87F-E2C7-4D7C-BF8F-45EA9A4A93F1}" srcOrd="8" destOrd="0" presId="urn:microsoft.com/office/officeart/2005/8/layout/radial6"/>
    <dgm:cxn modelId="{AB68F1D6-EE54-4A31-A48C-1CE85AF52A3D}" type="presParOf" srcId="{B0C37B97-914B-49F2-84E5-94B39EF2352F}" destId="{53B5DF5F-8B8B-41EF-8531-276CBECDCAB4}" srcOrd="9" destOrd="0" presId="urn:microsoft.com/office/officeart/2005/8/layout/radial6"/>
    <dgm:cxn modelId="{200D2681-D6EF-46AB-B357-DBD96D6CA1AB}" type="presParOf" srcId="{B0C37B97-914B-49F2-84E5-94B39EF2352F}" destId="{B3F8C3C3-65FB-486F-82C0-A8478B7022B9}" srcOrd="10" destOrd="0" presId="urn:microsoft.com/office/officeart/2005/8/layout/radial6"/>
    <dgm:cxn modelId="{5A8BC0AB-F2FA-4039-8E3E-1CF7336E4E4A}" type="presParOf" srcId="{B0C37B97-914B-49F2-84E5-94B39EF2352F}" destId="{655FDCB9-5F59-4F26-9EF0-749F42DEA7F0}" srcOrd="11" destOrd="0" presId="urn:microsoft.com/office/officeart/2005/8/layout/radial6"/>
    <dgm:cxn modelId="{D339EE8B-9A5D-4766-B4EF-9610A8491534}"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AA38CBC9-AC6B-457D-9F63-4D1AB8E7793E}">
      <dgm:prSet phldrT="[Text]" custT="1"/>
      <dgm:spPr/>
      <dgm:t>
        <a:bodyPr rtlCol="0"/>
        <a:lstStyle/>
        <a:p>
          <a:pPr rtl="0"/>
          <a:r>
            <a:rPr lang="fr-FR" sz="2000" noProof="0" dirty="0" smtClean="0"/>
            <a:t>Pôle              </a:t>
          </a:r>
        </a:p>
        <a:p>
          <a:pPr rtl="0"/>
          <a:r>
            <a:rPr lang="fr-FR" sz="2000" noProof="0" dirty="0" smtClean="0"/>
            <a:t>Elite   Développement </a:t>
          </a:r>
        </a:p>
        <a:p>
          <a:pPr rtl="0"/>
          <a:r>
            <a:rPr lang="fr-FR" sz="2000" noProof="0" smtClean="0"/>
            <a:t>Intervenants</a:t>
          </a:r>
          <a:endParaRPr lang="fr-FR" sz="2000" noProof="0" dirty="0" smtClean="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rtlCol="0"/>
        <a:lstStyle/>
        <a:p>
          <a:pPr rtl="0"/>
          <a:endParaRPr lang="en-US"/>
        </a:p>
      </dgm:t>
    </dgm:pt>
    <dgm:pt modelId="{7ACF197E-8A7D-4D14-A941-EE15BE87306C}" type="sibTrans" cxnId="{F68BA8B4-E5E5-4A12-9338-5CF5693ADCA2}">
      <dgm:prSet/>
      <dgm:spPr/>
      <dgm:t>
        <a:bodyPr rtlCol="0"/>
        <a:lstStyle/>
        <a:p>
          <a:pPr rtl="0"/>
          <a:endParaRPr lang="en-US"/>
        </a:p>
      </dgm:t>
    </dgm:pt>
    <dgm:pt modelId="{50789F86-D3CE-4C0B-B830-60161BD38E85}">
      <dgm:prSet phldrT="[Text]" custT="1"/>
      <dgm:spPr/>
      <dgm:t>
        <a:bodyPr rtlCol="0"/>
        <a:lstStyle/>
        <a:p>
          <a:pPr rtl="0"/>
          <a:r>
            <a:rPr lang="fr-FR" sz="2000" noProof="0" dirty="0" smtClean="0"/>
            <a:t>Pôle                 Santé</a:t>
          </a:r>
        </a:p>
        <a:p>
          <a:pPr rtl="0"/>
          <a:r>
            <a:rPr lang="fr-FR" sz="2000" noProof="0" dirty="0" smtClean="0"/>
            <a:t>Usagers</a:t>
          </a:r>
          <a:endParaRPr lang="fr-FR" sz="2000" noProof="0" dirty="0"/>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rtlCol="0"/>
        <a:lstStyle/>
        <a:p>
          <a:pPr rtl="0"/>
          <a:endParaRPr lang="en-US"/>
        </a:p>
      </dgm:t>
    </dgm:pt>
    <dgm:pt modelId="{775D1C29-7B88-46A3-9FAD-95EFDC006E81}" type="sibTrans" cxnId="{1593062C-A63F-4042-94C9-FF0880BD82E8}">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87E6D3C0-9C36-4C9B-9EE4-FCB2F172CF62}">
      <dgm:prSet phldrT="[Text]"/>
      <dgm:spPr/>
      <dgm:t>
        <a:bodyPr rtlCol="0"/>
        <a:lstStyle/>
        <a:p>
          <a:pPr rtl="0"/>
          <a:r>
            <a:rPr lang="fr-FR" noProof="0" dirty="0" smtClean="0"/>
            <a:t>Pôle               Unités spécialisées</a:t>
          </a:r>
        </a:p>
        <a:p>
          <a:pPr rtl="0"/>
          <a:r>
            <a:rPr lang="fr-FR" noProof="0" dirty="0" smtClean="0"/>
            <a:t>Hôpitaux</a:t>
          </a:r>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20EB584B-A7B7-43D9-BF6A-2C9338C05B4D}">
      <dgm:prSet phldrT="[Text]"/>
      <dgm:spPr/>
      <dgm:t>
        <a:bodyPr rtlCol="0"/>
        <a:lstStyle/>
        <a:p>
          <a:pPr rtl="0"/>
          <a:r>
            <a:rPr lang="fr-FR" noProof="0" dirty="0" smtClean="0"/>
            <a:t>Pôle               Khépri Formation </a:t>
          </a:r>
        </a:p>
        <a:p>
          <a:pPr rtl="0"/>
          <a:r>
            <a:rPr lang="fr-FR" noProof="0" dirty="0" smtClean="0"/>
            <a:t>Partenaires </a:t>
          </a:r>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rtlCol="0"/>
        <a:lstStyle/>
        <a:p>
          <a:pPr rtl="0"/>
          <a:endParaRPr lang="en-US"/>
        </a:p>
      </dgm:t>
    </dgm:pt>
    <dgm:pt modelId="{B04B74A7-039D-46F2-A30E-0D07E04CAE1A}" type="sibTrans" cxnId="{FBE6BCEA-0F85-486D-B532-D55CCA25A01D}">
      <dgm:prSet/>
      <dgm:spPr/>
      <dgm:t>
        <a:bodyPr rtlCol="0"/>
        <a:lstStyle/>
        <a:p>
          <a:pPr rtl="0"/>
          <a:endParaRPr lang="en-US" dirty="0"/>
        </a:p>
      </dgm:t>
      <dgm:extLst>
        <a:ext uri="{E40237B7-FDA0-4F09-8148-C483321AD2D9}">
          <dgm14:cNvPr xmlns:dgm14="http://schemas.microsoft.com/office/drawing/2010/diagram" id="0" name="" title="Colored circle connected to tasks"/>
        </a:ext>
      </dgm:extLst>
    </dgm:pt>
    <dgm:pt modelId="{7E2B8B4E-293F-43EE-AB7D-6598814ECB3C}">
      <dgm:prSet phldrT="[Text]" custT="1"/>
      <dgm:spPr/>
      <dgm:t>
        <a:bodyPr rtlCol="0"/>
        <a:lstStyle/>
        <a:p>
          <a:pPr rtl="0"/>
          <a:r>
            <a:rPr lang="fr-FR" sz="2000" noProof="0" dirty="0" smtClean="0"/>
            <a:t>Pôle               Visiapy             </a:t>
          </a:r>
        </a:p>
        <a:p>
          <a:pPr rtl="0"/>
          <a:r>
            <a:rPr lang="fr-FR" sz="2000" noProof="0" dirty="0" smtClean="0"/>
            <a:t>Entreprises</a:t>
          </a:r>
          <a:endParaRPr lang="fr-FR" sz="2000" noProof="0"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fr-FR" noProof="0" dirty="0"/>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rtlCol="0"/>
        <a:lstStyle/>
        <a:p>
          <a:pPr rtl="0"/>
          <a:endParaRPr lang="en-US"/>
        </a:p>
      </dgm:t>
    </dgm:pt>
    <dgm:pt modelId="{D2BB9C9C-582A-4226-99A2-A6A4B7AD887A}" type="pres">
      <dgm:prSet presAssocID="{AA38CBC9-AC6B-457D-9F63-4D1AB8E7793E}" presName="centerShape" presStyleLbl="node0" presStyleIdx="0" presStyleCnt="1" custScaleX="106768"/>
      <dgm:spPr/>
      <dgm:t>
        <a:bodyPr rtlCol="0"/>
        <a:lstStyle/>
        <a:p>
          <a:pPr rtl="0"/>
          <a:endParaRPr lang="en-US"/>
        </a:p>
      </dgm:t>
    </dgm:pt>
    <dgm:pt modelId="{0B9D5D8D-AE9B-4E3C-8081-7E5A4C702F02}" type="pres">
      <dgm:prSet presAssocID="{50789F86-D3CE-4C0B-B830-60161BD38E85}" presName="node" presStyleLbl="node1" presStyleIdx="0" presStyleCnt="4" custScaleX="105857" custRadScaleRad="86161" custRadScaleInc="-62">
        <dgm:presLayoutVars>
          <dgm:bulletEnabled val="1"/>
        </dgm:presLayoutVars>
      </dgm:prSet>
      <dgm:spPr/>
      <dgm:t>
        <a:bodyPr rtlCol="0"/>
        <a:lstStyle/>
        <a:p>
          <a:pPr rtl="0"/>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rtlCol="0"/>
        <a:lstStyle/>
        <a:p>
          <a:pPr rtl="0"/>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rtlCol="0"/>
        <a:lstStyle/>
        <a:p>
          <a:pPr rtl="0"/>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rtlCol="0"/>
        <a:lstStyle/>
        <a:p>
          <a:pPr rtl="0"/>
          <a:endParaRPr lang="en-US"/>
        </a:p>
      </dgm:t>
    </dgm:pt>
    <dgm:pt modelId="{29DFD080-5F1B-4B82-A3B2-DA9D6DF3694E}" type="pres">
      <dgm:prSet presAssocID="{20EB584B-A7B7-43D9-BF6A-2C9338C05B4D}" presName="node" presStyleLbl="node1" presStyleIdx="2" presStyleCnt="4" custScaleX="105941" custRadScaleRad="89986" custRadScaleInc="0">
        <dgm:presLayoutVars>
          <dgm:bulletEnabled val="1"/>
        </dgm:presLayoutVars>
      </dgm:prSet>
      <dgm:spPr/>
      <dgm:t>
        <a:bodyPr rtlCol="0"/>
        <a:lstStyle/>
        <a:p>
          <a:pPr rtl="0"/>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rtlCol="0"/>
        <a:lstStyle/>
        <a:p>
          <a:pPr rtl="0"/>
          <a:endParaRPr lang="en-US"/>
        </a:p>
      </dgm:t>
    </dgm:pt>
    <dgm:pt modelId="{B3F8C3C3-65FB-486F-82C0-A8478B7022B9}" type="pres">
      <dgm:prSet presAssocID="{7E2B8B4E-293F-43EE-AB7D-6598814ECB3C}" presName="node" presStyleLbl="node1" presStyleIdx="3" presStyleCnt="4" custScaleX="108034">
        <dgm:presLayoutVars>
          <dgm:bulletEnabled val="1"/>
        </dgm:presLayoutVars>
      </dgm:prSet>
      <dgm:spPr/>
      <dgm:t>
        <a:bodyPr rtlCol="0"/>
        <a:lstStyle/>
        <a:p>
          <a:pPr rtl="0"/>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rtlCol="0"/>
        <a:lstStyle/>
        <a:p>
          <a:pPr rtl="0"/>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65CDC808-861D-4D76-9E4A-ED6BB8700366}" type="presOf" srcId="{B04B74A7-039D-46F2-A30E-0D07E04CAE1A}" destId="{53B5DF5F-8B8B-41EF-8531-276CBECDCAB4}" srcOrd="0" destOrd="0" presId="urn:microsoft.com/office/officeart/2005/8/layout/radial6"/>
    <dgm:cxn modelId="{B2F52489-4AB1-4138-BF4B-35721FAA1DE2}" type="presOf" srcId="{87E6D3C0-9C36-4C9B-9EE4-FCB2F172CF62}" destId="{1C226D9E-C8BD-43C0-B5A7-66592C02513E}" srcOrd="0" destOrd="0" presId="urn:microsoft.com/office/officeart/2005/8/layout/radial6"/>
    <dgm:cxn modelId="{A9AB4123-BF48-4F2B-9E7F-8DF2F6085A8D}" type="presOf" srcId="{AA38CBC9-AC6B-457D-9F63-4D1AB8E7793E}" destId="{D2BB9C9C-582A-4226-99A2-A6A4B7AD887A}"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78402B4E-2D20-49D1-8050-779FBC74FB9B}" type="presOf" srcId="{5C1F42F6-070E-4EBA-8EBC-C32D27C49363}" destId="{22CB3940-637A-4C32-AB7F-CFAD929A59AB}"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E0CC03BC-65FE-4311-BB81-EFBC5F2356F6}" type="presOf" srcId="{20EB584B-A7B7-43D9-BF6A-2C9338C05B4D}" destId="{29DFD080-5F1B-4B82-A3B2-DA9D6DF3694E}" srcOrd="0" destOrd="0" presId="urn:microsoft.com/office/officeart/2005/8/layout/radial6"/>
    <dgm:cxn modelId="{F68BA8B4-E5E5-4A12-9338-5CF5693ADCA2}" srcId="{B8060F7B-9920-4F24-BE71-F0E4E3B7B934}" destId="{AA38CBC9-AC6B-457D-9F63-4D1AB8E7793E}" srcOrd="0" destOrd="0" parTransId="{02DFC051-974F-4AF1-85DB-FFF5F1CCD57A}" sibTransId="{7ACF197E-8A7D-4D14-A941-EE15BE87306C}"/>
    <dgm:cxn modelId="{6DBD5C6F-AB21-4544-A44B-E73C972855F7}" type="presOf" srcId="{50789F86-D3CE-4C0B-B830-60161BD38E85}" destId="{0B9D5D8D-AE9B-4E3C-8081-7E5A4C702F02}" srcOrd="0" destOrd="0" presId="urn:microsoft.com/office/officeart/2005/8/layout/radial6"/>
    <dgm:cxn modelId="{47698460-9343-4603-A3EF-82559CFFECCE}" type="presOf" srcId="{775D1C29-7B88-46A3-9FAD-95EFDC006E81}" destId="{65DE7562-7D1C-4B0F-8927-12F8E6C5F5AF}" srcOrd="0" destOrd="0" presId="urn:microsoft.com/office/officeart/2005/8/layout/radial6"/>
    <dgm:cxn modelId="{48DB8FBE-F16D-4695-B259-A000441B6045}" type="presOf" srcId="{B8060F7B-9920-4F24-BE71-F0E4E3B7B934}" destId="{B0C37B97-914B-49F2-84E5-94B39EF2352F}" srcOrd="0" destOrd="0" presId="urn:microsoft.com/office/officeart/2005/8/layout/radial6"/>
    <dgm:cxn modelId="{7C9EF7CB-D21E-4D8A-9774-3B538A8616B9}" type="presOf" srcId="{7E2B8B4E-293F-43EE-AB7D-6598814ECB3C}" destId="{B3F8C3C3-65FB-486F-82C0-A8478B7022B9}"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CA1F8729-2B8B-4CC1-892B-DEB5FB5BF0C5}" type="presOf" srcId="{03860152-2A6F-476F-91FD-CBA9D7B26338}" destId="{FADEA337-AD34-4422-B53A-01423AF1AC8F}" srcOrd="0" destOrd="0" presId="urn:microsoft.com/office/officeart/2005/8/layout/radial6"/>
    <dgm:cxn modelId="{A53158A1-B7C0-4C02-8354-ABA29334519A}" type="presParOf" srcId="{B0C37B97-914B-49F2-84E5-94B39EF2352F}" destId="{D2BB9C9C-582A-4226-99A2-A6A4B7AD887A}" srcOrd="0" destOrd="0" presId="urn:microsoft.com/office/officeart/2005/8/layout/radial6"/>
    <dgm:cxn modelId="{DB91CDC9-3199-4F75-8815-CF0C301D5513}" type="presParOf" srcId="{B0C37B97-914B-49F2-84E5-94B39EF2352F}" destId="{0B9D5D8D-AE9B-4E3C-8081-7E5A4C702F02}" srcOrd="1" destOrd="0" presId="urn:microsoft.com/office/officeart/2005/8/layout/radial6"/>
    <dgm:cxn modelId="{8C74E312-0FCF-455C-85A8-C20094F6AA89}" type="presParOf" srcId="{B0C37B97-914B-49F2-84E5-94B39EF2352F}" destId="{E8755371-EE00-4D9C-9546-B5D2DEB3691D}" srcOrd="2" destOrd="0" presId="urn:microsoft.com/office/officeart/2005/8/layout/radial6"/>
    <dgm:cxn modelId="{06F0199B-29C6-4773-A1F7-7AAAF4CE4423}" type="presParOf" srcId="{B0C37B97-914B-49F2-84E5-94B39EF2352F}" destId="{65DE7562-7D1C-4B0F-8927-12F8E6C5F5AF}" srcOrd="3" destOrd="0" presId="urn:microsoft.com/office/officeart/2005/8/layout/radial6"/>
    <dgm:cxn modelId="{D80035C1-A19F-44A2-A649-C4A101D743E4}" type="presParOf" srcId="{B0C37B97-914B-49F2-84E5-94B39EF2352F}" destId="{1C226D9E-C8BD-43C0-B5A7-66592C02513E}" srcOrd="4" destOrd="0" presId="urn:microsoft.com/office/officeart/2005/8/layout/radial6"/>
    <dgm:cxn modelId="{BC797754-ACEA-4202-ADBC-25E5A0B9436E}" type="presParOf" srcId="{B0C37B97-914B-49F2-84E5-94B39EF2352F}" destId="{2E93314B-ED13-4B02-B199-BBF658DCCBEE}" srcOrd="5" destOrd="0" presId="urn:microsoft.com/office/officeart/2005/8/layout/radial6"/>
    <dgm:cxn modelId="{3D362EB5-BEEB-478B-8A12-148DD7A76948}" type="presParOf" srcId="{B0C37B97-914B-49F2-84E5-94B39EF2352F}" destId="{22CB3940-637A-4C32-AB7F-CFAD929A59AB}" srcOrd="6" destOrd="0" presId="urn:microsoft.com/office/officeart/2005/8/layout/radial6"/>
    <dgm:cxn modelId="{D9D4967B-F544-46F5-81DA-8B15DCCFD6E0}" type="presParOf" srcId="{B0C37B97-914B-49F2-84E5-94B39EF2352F}" destId="{29DFD080-5F1B-4B82-A3B2-DA9D6DF3694E}" srcOrd="7" destOrd="0" presId="urn:microsoft.com/office/officeart/2005/8/layout/radial6"/>
    <dgm:cxn modelId="{26E5AEC4-72A1-48F7-B5E7-F2993CE09BC8}" type="presParOf" srcId="{B0C37B97-914B-49F2-84E5-94B39EF2352F}" destId="{3C0BB87F-E2C7-4D7C-BF8F-45EA9A4A93F1}" srcOrd="8" destOrd="0" presId="urn:microsoft.com/office/officeart/2005/8/layout/radial6"/>
    <dgm:cxn modelId="{F2A68F00-2FCF-4533-83A3-67C2A08998A7}" type="presParOf" srcId="{B0C37B97-914B-49F2-84E5-94B39EF2352F}" destId="{53B5DF5F-8B8B-41EF-8531-276CBECDCAB4}" srcOrd="9" destOrd="0" presId="urn:microsoft.com/office/officeart/2005/8/layout/radial6"/>
    <dgm:cxn modelId="{3658FE02-A687-495A-930F-666B1563B5F9}" type="presParOf" srcId="{B0C37B97-914B-49F2-84E5-94B39EF2352F}" destId="{B3F8C3C3-65FB-486F-82C0-A8478B7022B9}" srcOrd="10" destOrd="0" presId="urn:microsoft.com/office/officeart/2005/8/layout/radial6"/>
    <dgm:cxn modelId="{EDAE5E57-A8FF-419C-9B8B-6784F90B1FBB}" type="presParOf" srcId="{B0C37B97-914B-49F2-84E5-94B39EF2352F}" destId="{655FDCB9-5F59-4F26-9EF0-749F42DEA7F0}" srcOrd="11" destOrd="0" presId="urn:microsoft.com/office/officeart/2005/8/layout/radial6"/>
    <dgm:cxn modelId="{792D20D8-6284-4A1C-9285-8367E7D11055}"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2404263" y="790483"/>
          <a:ext cx="5277033" cy="5277033"/>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2404263" y="790483"/>
          <a:ext cx="5277033" cy="5277033"/>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2404263" y="790483"/>
          <a:ext cx="5277033" cy="5277033"/>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2404263" y="790483"/>
          <a:ext cx="5277033" cy="5277033"/>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3828868" y="2215088"/>
          <a:ext cx="2427823" cy="2427823"/>
        </a:xfrm>
        <a:prstGeom prst="ellipse">
          <a:avLst/>
        </a:prstGeom>
        <a:blipFill rotWithShape="0">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rtlCol="0" anchor="ctr" anchorCtr="0">
          <a:noAutofit/>
        </a:bodyPr>
        <a:lstStyle/>
        <a:p>
          <a:pPr lvl="0" algn="ctr" defTabSz="2889250" rtl="0">
            <a:lnSpc>
              <a:spcPct val="90000"/>
            </a:lnSpc>
            <a:spcBef>
              <a:spcPct val="0"/>
            </a:spcBef>
            <a:spcAft>
              <a:spcPct val="35000"/>
            </a:spcAft>
          </a:pPr>
          <a:endParaRPr lang="fr-FR" sz="6500" kern="1200" noProof="0" dirty="0"/>
        </a:p>
      </dsp:txBody>
      <dsp:txXfrm>
        <a:off x="4184414" y="2570634"/>
        <a:ext cx="1716731" cy="1716731"/>
      </dsp:txXfrm>
    </dsp:sp>
    <dsp:sp modelId="{0B9D5D8D-AE9B-4E3C-8081-7E5A4C702F02}">
      <dsp:nvSpPr>
        <dsp:cNvPr id="0" name=""/>
        <dsp:cNvSpPr/>
      </dsp:nvSpPr>
      <dsp:spPr>
        <a:xfrm>
          <a:off x="4072218" y="1926"/>
          <a:ext cx="1941124"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Pôle              Santé</a:t>
          </a:r>
        </a:p>
      </dsp:txBody>
      <dsp:txXfrm>
        <a:off x="4356489" y="250808"/>
        <a:ext cx="1372582" cy="1201712"/>
      </dsp:txXfrm>
    </dsp:sp>
    <dsp:sp modelId="{1C226D9E-C8BD-43C0-B5A7-66592C02513E}">
      <dsp:nvSpPr>
        <dsp:cNvPr id="0" name=""/>
        <dsp:cNvSpPr/>
      </dsp:nvSpPr>
      <dsp:spPr>
        <a:xfrm>
          <a:off x="6770378" y="2579261"/>
          <a:ext cx="1699476"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endParaRPr lang="fr-FR" sz="1400" kern="1200" noProof="0" dirty="0" smtClean="0"/>
        </a:p>
        <a:p>
          <a:pPr lvl="0" algn="ctr" defTabSz="622300" rtl="0">
            <a:lnSpc>
              <a:spcPct val="90000"/>
            </a:lnSpc>
            <a:spcBef>
              <a:spcPct val="0"/>
            </a:spcBef>
            <a:spcAft>
              <a:spcPct val="35000"/>
            </a:spcAft>
          </a:pPr>
          <a:r>
            <a:rPr lang="fr-FR" sz="2000" kern="1200" noProof="0" dirty="0" smtClean="0"/>
            <a:t>Pôle        Unités </a:t>
          </a:r>
          <a:r>
            <a:rPr lang="fr-FR" sz="1600" kern="1200" noProof="0" dirty="0" smtClean="0"/>
            <a:t>spécialisées</a:t>
          </a:r>
        </a:p>
        <a:p>
          <a:pPr lvl="0" algn="ctr" defTabSz="622300" rtl="0">
            <a:lnSpc>
              <a:spcPct val="90000"/>
            </a:lnSpc>
            <a:spcBef>
              <a:spcPct val="0"/>
            </a:spcBef>
            <a:spcAft>
              <a:spcPct val="35000"/>
            </a:spcAft>
          </a:pPr>
          <a:endParaRPr lang="fr-FR" sz="1400" kern="1200" noProof="0" dirty="0" smtClean="0"/>
        </a:p>
      </dsp:txBody>
      <dsp:txXfrm>
        <a:off x="7019260" y="2828143"/>
        <a:ext cx="1201712" cy="1201712"/>
      </dsp:txXfrm>
    </dsp:sp>
    <dsp:sp modelId="{29DFD080-5F1B-4B82-A3B2-DA9D6DF3694E}">
      <dsp:nvSpPr>
        <dsp:cNvPr id="0" name=""/>
        <dsp:cNvSpPr/>
      </dsp:nvSpPr>
      <dsp:spPr>
        <a:xfrm>
          <a:off x="4037149" y="5156597"/>
          <a:ext cx="2011262"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err="1" smtClean="0"/>
            <a:t>Khépri</a:t>
          </a:r>
          <a:r>
            <a:rPr lang="fr-FR" sz="2000" kern="1200" noProof="0" dirty="0" smtClean="0"/>
            <a:t> </a:t>
          </a:r>
          <a:r>
            <a:rPr lang="fr-FR" sz="2000" kern="1200" noProof="0" dirty="0" smtClean="0"/>
            <a:t>Formation</a:t>
          </a:r>
        </a:p>
      </dsp:txBody>
      <dsp:txXfrm>
        <a:off x="4331692" y="5405479"/>
        <a:ext cx="1422176" cy="1201712"/>
      </dsp:txXfrm>
    </dsp:sp>
    <dsp:sp modelId="{B3F8C3C3-65FB-486F-82C0-A8478B7022B9}">
      <dsp:nvSpPr>
        <dsp:cNvPr id="0" name=""/>
        <dsp:cNvSpPr/>
      </dsp:nvSpPr>
      <dsp:spPr>
        <a:xfrm>
          <a:off x="1615706" y="2579261"/>
          <a:ext cx="1699476" cy="169947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rtlCol="0" anchor="ctr" anchorCtr="0">
          <a:noAutofit/>
        </a:bodyPr>
        <a:lstStyle/>
        <a:p>
          <a:pPr lvl="0" algn="ctr" defTabSz="622300" rtl="0">
            <a:lnSpc>
              <a:spcPct val="90000"/>
            </a:lnSpc>
            <a:spcBef>
              <a:spcPct val="0"/>
            </a:spcBef>
            <a:spcAft>
              <a:spcPct val="35000"/>
            </a:spcAft>
          </a:pPr>
          <a:r>
            <a:rPr lang="fr-FR" sz="1400" kern="1200" noProof="0" dirty="0" smtClean="0"/>
            <a:t> </a:t>
          </a:r>
        </a:p>
        <a:p>
          <a:pPr lvl="0" algn="ctr" defTabSz="622300" rtl="0">
            <a:lnSpc>
              <a:spcPct val="90000"/>
            </a:lnSpc>
            <a:spcBef>
              <a:spcPct val="0"/>
            </a:spcBef>
            <a:spcAft>
              <a:spcPct val="35000"/>
            </a:spcAft>
          </a:pPr>
          <a:r>
            <a:rPr lang="fr-FR" sz="2000" kern="1200" noProof="0" dirty="0" err="1" smtClean="0"/>
            <a:t>Visiapy</a:t>
          </a:r>
          <a:endParaRPr lang="fr-FR" sz="2000" kern="1200" noProof="0" dirty="0" smtClean="0"/>
        </a:p>
        <a:p>
          <a:pPr lvl="0" algn="ctr" defTabSz="622300" rtl="0">
            <a:lnSpc>
              <a:spcPct val="90000"/>
            </a:lnSpc>
            <a:spcBef>
              <a:spcPct val="0"/>
            </a:spcBef>
            <a:spcAft>
              <a:spcPct val="35000"/>
            </a:spcAft>
          </a:pPr>
          <a:endParaRPr lang="fr-FR" sz="1400" kern="1200" noProof="0" dirty="0"/>
        </a:p>
      </dsp:txBody>
      <dsp:txXfrm>
        <a:off x="1864588" y="2828143"/>
        <a:ext cx="1201712" cy="1201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2188134" y="791937"/>
          <a:ext cx="5274125" cy="5274125"/>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2188134" y="791937"/>
          <a:ext cx="5274125" cy="5274125"/>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2188134" y="791937"/>
          <a:ext cx="5274125" cy="5274125"/>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2188134" y="791937"/>
          <a:ext cx="5274125" cy="5274125"/>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3611133" y="2214937"/>
          <a:ext cx="2428125" cy="2428125"/>
        </a:xfrm>
        <a:prstGeom prst="ellipse">
          <a:avLst/>
        </a:prstGeom>
        <a:blipFill rotWithShape="0">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rtlCol="0" anchor="ctr" anchorCtr="0">
          <a:noAutofit/>
        </a:bodyPr>
        <a:lstStyle/>
        <a:p>
          <a:pPr lvl="0" algn="ctr" defTabSz="2889250" rtl="0">
            <a:lnSpc>
              <a:spcPct val="90000"/>
            </a:lnSpc>
            <a:spcBef>
              <a:spcPct val="0"/>
            </a:spcBef>
            <a:spcAft>
              <a:spcPct val="35000"/>
            </a:spcAft>
          </a:pPr>
          <a:endParaRPr lang="fr-FR" sz="6500" kern="1200" noProof="0" dirty="0"/>
        </a:p>
      </dsp:txBody>
      <dsp:txXfrm>
        <a:off x="3966724" y="2570528"/>
        <a:ext cx="1716943" cy="1716943"/>
      </dsp:txXfrm>
    </dsp:sp>
    <dsp:sp modelId="{0B9D5D8D-AE9B-4E3C-8081-7E5A4C702F02}">
      <dsp:nvSpPr>
        <dsp:cNvPr id="0" name=""/>
        <dsp:cNvSpPr/>
      </dsp:nvSpPr>
      <dsp:spPr>
        <a:xfrm>
          <a:off x="3854513" y="3282"/>
          <a:ext cx="1941366"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0" anchor="ctr" anchorCtr="0">
          <a:noAutofit/>
        </a:bodyPr>
        <a:lstStyle/>
        <a:p>
          <a:pPr lvl="0" algn="ctr" defTabSz="933450" rtl="0">
            <a:lnSpc>
              <a:spcPct val="90000"/>
            </a:lnSpc>
            <a:spcBef>
              <a:spcPct val="0"/>
            </a:spcBef>
            <a:spcAft>
              <a:spcPct val="35000"/>
            </a:spcAft>
          </a:pPr>
          <a:r>
            <a:rPr lang="fr-FR" sz="2100" kern="1200" noProof="0" dirty="0" smtClean="0"/>
            <a:t>Usagers</a:t>
          </a:r>
          <a:endParaRPr lang="fr-FR" sz="2100" kern="1200" noProof="0" dirty="0"/>
        </a:p>
      </dsp:txBody>
      <dsp:txXfrm>
        <a:off x="4138819" y="252195"/>
        <a:ext cx="1372754" cy="1201861"/>
      </dsp:txXfrm>
    </dsp:sp>
    <dsp:sp modelId="{1C226D9E-C8BD-43C0-B5A7-66592C02513E}">
      <dsp:nvSpPr>
        <dsp:cNvPr id="0" name=""/>
        <dsp:cNvSpPr/>
      </dsp:nvSpPr>
      <dsp:spPr>
        <a:xfrm>
          <a:off x="6551226" y="2579156"/>
          <a:ext cx="1699687"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0" anchor="ctr" anchorCtr="0">
          <a:noAutofit/>
        </a:bodyPr>
        <a:lstStyle/>
        <a:p>
          <a:pPr lvl="0" algn="ctr" defTabSz="933450" rtl="0">
            <a:lnSpc>
              <a:spcPct val="90000"/>
            </a:lnSpc>
            <a:spcBef>
              <a:spcPct val="0"/>
            </a:spcBef>
            <a:spcAft>
              <a:spcPct val="35000"/>
            </a:spcAft>
          </a:pPr>
          <a:r>
            <a:rPr lang="fr-FR" sz="2100" kern="1200" noProof="0" dirty="0" smtClean="0"/>
            <a:t>Hôpitaux</a:t>
          </a:r>
        </a:p>
      </dsp:txBody>
      <dsp:txXfrm>
        <a:off x="6800139" y="2828069"/>
        <a:ext cx="1201861" cy="1201861"/>
      </dsp:txXfrm>
    </dsp:sp>
    <dsp:sp modelId="{29DFD080-5F1B-4B82-A3B2-DA9D6DF3694E}">
      <dsp:nvSpPr>
        <dsp:cNvPr id="0" name=""/>
        <dsp:cNvSpPr/>
      </dsp:nvSpPr>
      <dsp:spPr>
        <a:xfrm>
          <a:off x="3819440" y="5155029"/>
          <a:ext cx="2011512"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rtlCol="0" anchor="ctr" anchorCtr="0">
          <a:noAutofit/>
        </a:bodyPr>
        <a:lstStyle/>
        <a:p>
          <a:pPr lvl="0" algn="ctr" defTabSz="933450" rtl="0">
            <a:lnSpc>
              <a:spcPct val="90000"/>
            </a:lnSpc>
            <a:spcBef>
              <a:spcPct val="0"/>
            </a:spcBef>
            <a:spcAft>
              <a:spcPct val="35000"/>
            </a:spcAft>
          </a:pPr>
          <a:r>
            <a:rPr lang="fr-FR" sz="2100" kern="1200" noProof="0" smtClean="0"/>
            <a:t>Partenaires</a:t>
          </a:r>
        </a:p>
      </dsp:txBody>
      <dsp:txXfrm>
        <a:off x="4114019" y="5403942"/>
        <a:ext cx="1422354" cy="1201861"/>
      </dsp:txXfrm>
    </dsp:sp>
    <dsp:sp modelId="{B3F8C3C3-65FB-486F-82C0-A8478B7022B9}">
      <dsp:nvSpPr>
        <dsp:cNvPr id="0" name=""/>
        <dsp:cNvSpPr/>
      </dsp:nvSpPr>
      <dsp:spPr>
        <a:xfrm>
          <a:off x="1330590" y="2579156"/>
          <a:ext cx="1837464" cy="169968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smtClean="0"/>
            <a:t>Entreprises</a:t>
          </a:r>
          <a:endParaRPr lang="fr-FR" sz="2000" kern="1200" noProof="0" dirty="0"/>
        </a:p>
      </dsp:txBody>
      <dsp:txXfrm>
        <a:off x="1599680" y="2828069"/>
        <a:ext cx="1299284" cy="1201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891530" y="792403"/>
          <a:ext cx="5273192" cy="5273192"/>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891530" y="792403"/>
          <a:ext cx="5273192" cy="5273192"/>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891530" y="792403"/>
          <a:ext cx="5273192" cy="5273192"/>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891530" y="792403"/>
          <a:ext cx="5273192" cy="5273192"/>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3087204" y="2207431"/>
          <a:ext cx="1008658" cy="1005549"/>
        </a:xfrm>
        <a:prstGeom prst="ellipse">
          <a:avLst/>
        </a:prstGeom>
        <a:blipFill rotWithShape="0">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lvl="0" algn="ctr" defTabSz="2000250" rtl="0">
            <a:lnSpc>
              <a:spcPct val="90000"/>
            </a:lnSpc>
            <a:spcBef>
              <a:spcPct val="0"/>
            </a:spcBef>
            <a:spcAft>
              <a:spcPct val="35000"/>
            </a:spcAft>
          </a:pPr>
          <a:endParaRPr lang="fr-FR" sz="4500" kern="1200" noProof="0" dirty="0"/>
        </a:p>
      </dsp:txBody>
      <dsp:txXfrm>
        <a:off x="3234919" y="2354690"/>
        <a:ext cx="713228" cy="711031"/>
      </dsp:txXfrm>
    </dsp:sp>
    <dsp:sp modelId="{0B9D5D8D-AE9B-4E3C-8081-7E5A4C702F02}">
      <dsp:nvSpPr>
        <dsp:cNvPr id="0" name=""/>
        <dsp:cNvSpPr/>
      </dsp:nvSpPr>
      <dsp:spPr>
        <a:xfrm>
          <a:off x="2557312" y="3641"/>
          <a:ext cx="1941628"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rtlCol="0" anchor="ctr" anchorCtr="0">
          <a:noAutofit/>
        </a:bodyPr>
        <a:lstStyle/>
        <a:p>
          <a:pPr lvl="0" algn="ctr" defTabSz="800100" rtl="0">
            <a:lnSpc>
              <a:spcPct val="90000"/>
            </a:lnSpc>
            <a:spcBef>
              <a:spcPct val="0"/>
            </a:spcBef>
            <a:spcAft>
              <a:spcPct val="35000"/>
            </a:spcAft>
          </a:pPr>
          <a:r>
            <a:rPr lang="fr-FR" sz="1800" kern="1200" noProof="0" dirty="0" smtClean="0">
              <a:solidFill>
                <a:srgbClr val="0070C0"/>
              </a:solidFill>
            </a:rPr>
            <a:t>Pôle         </a:t>
          </a:r>
          <a:r>
            <a:rPr lang="fr-FR" sz="1800" kern="1200" noProof="0" dirty="0" smtClean="0">
              <a:solidFill>
                <a:srgbClr val="0070C0"/>
              </a:solidFill>
            </a:rPr>
            <a:t>Santé</a:t>
          </a:r>
        </a:p>
        <a:p>
          <a:pPr lvl="0" algn="ctr" defTabSz="800100" rtl="0">
            <a:lnSpc>
              <a:spcPct val="90000"/>
            </a:lnSpc>
            <a:spcBef>
              <a:spcPct val="0"/>
            </a:spcBef>
            <a:spcAft>
              <a:spcPct val="35000"/>
            </a:spcAft>
          </a:pPr>
          <a:r>
            <a:rPr lang="fr-FR" sz="1800" kern="1200" noProof="0" dirty="0" smtClean="0">
              <a:solidFill>
                <a:srgbClr val="0070C0"/>
              </a:solidFill>
            </a:rPr>
            <a:t>Médical</a:t>
          </a:r>
          <a:endParaRPr lang="fr-FR" sz="1800" kern="1200" noProof="0" dirty="0" smtClean="0">
            <a:solidFill>
              <a:srgbClr val="0070C0"/>
            </a:solidFill>
          </a:endParaRPr>
        </a:p>
      </dsp:txBody>
      <dsp:txXfrm>
        <a:off x="2841657" y="252588"/>
        <a:ext cx="1372938" cy="1202023"/>
      </dsp:txXfrm>
    </dsp:sp>
    <dsp:sp modelId="{1C226D9E-C8BD-43C0-B5A7-66592C02513E}">
      <dsp:nvSpPr>
        <dsp:cNvPr id="0" name=""/>
        <dsp:cNvSpPr/>
      </dsp:nvSpPr>
      <dsp:spPr>
        <a:xfrm>
          <a:off x="5253567" y="2579041"/>
          <a:ext cx="1699917"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rtlCol="0" anchor="ctr" anchorCtr="0">
          <a:noAutofit/>
        </a:bodyPr>
        <a:lstStyle/>
        <a:p>
          <a:pPr lvl="0" algn="ctr" defTabSz="800100" rtl="0">
            <a:lnSpc>
              <a:spcPct val="90000"/>
            </a:lnSpc>
            <a:spcBef>
              <a:spcPct val="0"/>
            </a:spcBef>
            <a:spcAft>
              <a:spcPct val="35000"/>
            </a:spcAft>
          </a:pPr>
          <a:endParaRPr lang="fr-FR" sz="1800" kern="1200" noProof="0" dirty="0" smtClean="0"/>
        </a:p>
      </dsp:txBody>
      <dsp:txXfrm>
        <a:off x="5502514" y="2827988"/>
        <a:ext cx="1202023" cy="1202023"/>
      </dsp:txXfrm>
    </dsp:sp>
    <dsp:sp modelId="{29DFD080-5F1B-4B82-A3B2-DA9D6DF3694E}">
      <dsp:nvSpPr>
        <dsp:cNvPr id="0" name=""/>
        <dsp:cNvSpPr/>
      </dsp:nvSpPr>
      <dsp:spPr>
        <a:xfrm>
          <a:off x="2592288" y="5154440"/>
          <a:ext cx="1871677"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rtlCol="0" anchor="ctr" anchorCtr="0">
          <a:noAutofit/>
        </a:bodyPr>
        <a:lstStyle/>
        <a:p>
          <a:pPr lvl="0" algn="ctr" defTabSz="800100" rtl="0">
            <a:lnSpc>
              <a:spcPct val="90000"/>
            </a:lnSpc>
            <a:spcBef>
              <a:spcPct val="0"/>
            </a:spcBef>
            <a:spcAft>
              <a:spcPct val="35000"/>
            </a:spcAft>
          </a:pPr>
          <a:endParaRPr lang="fr-FR" sz="1800" kern="1200" noProof="0" dirty="0" smtClean="0">
            <a:solidFill>
              <a:srgbClr val="0070C0"/>
            </a:solidFill>
          </a:endParaRPr>
        </a:p>
        <a:p>
          <a:pPr lvl="0" algn="ctr" defTabSz="800100" rtl="0">
            <a:lnSpc>
              <a:spcPct val="90000"/>
            </a:lnSpc>
            <a:spcBef>
              <a:spcPct val="0"/>
            </a:spcBef>
            <a:spcAft>
              <a:spcPct val="35000"/>
            </a:spcAft>
          </a:pPr>
          <a:r>
            <a:rPr lang="fr-FR" sz="1800" kern="1200" noProof="0" dirty="0" err="1" smtClean="0">
              <a:solidFill>
                <a:srgbClr val="0070C0"/>
              </a:solidFill>
            </a:rPr>
            <a:t>Khépri</a:t>
          </a:r>
          <a:r>
            <a:rPr lang="fr-FR" sz="1800" kern="1200" noProof="0" dirty="0" smtClean="0">
              <a:solidFill>
                <a:srgbClr val="0070C0"/>
              </a:solidFill>
            </a:rPr>
            <a:t> Formation </a:t>
          </a:r>
          <a:endParaRPr lang="fr-FR" sz="1800" kern="1200" noProof="0" dirty="0" smtClean="0">
            <a:solidFill>
              <a:srgbClr val="0070C0"/>
            </a:solidFill>
          </a:endParaRPr>
        </a:p>
        <a:p>
          <a:pPr lvl="0" algn="ctr" defTabSz="800100" rtl="0">
            <a:lnSpc>
              <a:spcPct val="90000"/>
            </a:lnSpc>
            <a:spcBef>
              <a:spcPct val="0"/>
            </a:spcBef>
            <a:spcAft>
              <a:spcPct val="35000"/>
            </a:spcAft>
          </a:pPr>
          <a:r>
            <a:rPr lang="fr-FR" sz="1800" kern="1200" noProof="0" dirty="0" smtClean="0"/>
            <a:t> </a:t>
          </a:r>
          <a:endParaRPr lang="fr-FR" sz="1800" kern="1200" noProof="0" dirty="0" smtClean="0"/>
        </a:p>
      </dsp:txBody>
      <dsp:txXfrm>
        <a:off x="2866389" y="5403387"/>
        <a:ext cx="1323475" cy="1202023"/>
      </dsp:txXfrm>
    </dsp:sp>
    <dsp:sp modelId="{B3F8C3C3-65FB-486F-82C0-A8478B7022B9}">
      <dsp:nvSpPr>
        <dsp:cNvPr id="0" name=""/>
        <dsp:cNvSpPr/>
      </dsp:nvSpPr>
      <dsp:spPr>
        <a:xfrm>
          <a:off x="-36275" y="2579041"/>
          <a:ext cx="1978007" cy="169991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fr-FR" sz="2000" kern="1200" noProof="0" dirty="0" err="1" smtClean="0">
              <a:solidFill>
                <a:srgbClr val="0070C0"/>
              </a:solidFill>
            </a:rPr>
            <a:t>Visiapy</a:t>
          </a:r>
          <a:r>
            <a:rPr lang="fr-FR" sz="2000" kern="1200" noProof="0" dirty="0" smtClean="0">
              <a:solidFill>
                <a:srgbClr val="0070C0"/>
              </a:solidFill>
            </a:rPr>
            <a:t>    </a:t>
          </a:r>
          <a:endParaRPr lang="fr-FR" sz="2000" kern="1200" noProof="0" dirty="0" smtClean="0">
            <a:solidFill>
              <a:srgbClr val="0070C0"/>
            </a:solidFill>
          </a:endParaRPr>
        </a:p>
        <a:p>
          <a:pPr lvl="0" algn="ctr" defTabSz="889000" rtl="0">
            <a:lnSpc>
              <a:spcPct val="90000"/>
            </a:lnSpc>
            <a:spcBef>
              <a:spcPct val="0"/>
            </a:spcBef>
            <a:spcAft>
              <a:spcPct val="35000"/>
            </a:spcAft>
          </a:pPr>
          <a:r>
            <a:rPr lang="fr-FR" sz="2000" kern="1200" noProof="0" dirty="0" smtClean="0">
              <a:solidFill>
                <a:srgbClr val="0070C0"/>
              </a:solidFill>
            </a:rPr>
            <a:t>Entreprises</a:t>
          </a:r>
          <a:endParaRPr lang="fr-FR" sz="2000" kern="1200" noProof="0" dirty="0">
            <a:solidFill>
              <a:srgbClr val="0070C0"/>
            </a:solidFill>
          </a:endParaRPr>
        </a:p>
      </dsp:txBody>
      <dsp:txXfrm>
        <a:off x="253397" y="2827988"/>
        <a:ext cx="1398663" cy="1202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E38170C-6800-4AD6-BA5D-D6CB1C2F2B41}" type="datetime1">
              <a:rPr lang="fr-FR" smtClean="0"/>
              <a:pPr rtl="0"/>
              <a:t>29/09/2018</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fr-FR" smtClean="0"/>
              <a:pPr rtl="0"/>
              <a:t>‹N°›</a:t>
            </a:fld>
            <a:endParaRPr lang="fr-F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712DA-99DC-4631-9586-60496316E88A}" type="datetime1">
              <a:rPr lang="fr-FR" smtClean="0"/>
              <a:pPr/>
              <a:t>29/09/2018</a:t>
            </a:fld>
            <a:endParaRPr lang="fr-FR" dirty="0"/>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fr-FR" noProof="0" smtClean="0"/>
              <a:pPr rtl="0"/>
              <a:t>‹N°›</a:t>
            </a:fld>
            <a:endParaRPr lang="fr-FR"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en-tête 4"/>
          <p:cNvSpPr>
            <a:spLocks noGrp="1"/>
          </p:cNvSpPr>
          <p:nvPr>
            <p:ph type="hdr" sz="quarter" idx="11"/>
          </p:nvPr>
        </p:nvSpPr>
        <p:spPr/>
        <p:txBody>
          <a:bodyPr/>
          <a:lstStyle/>
          <a:p>
            <a:pPr rtl="0"/>
            <a:endParaRPr lang="fr-FR" noProof="0" dirty="0"/>
          </a:p>
        </p:txBody>
      </p:sp>
    </p:spTree>
    <p:extLst>
      <p:ext uri="{BB962C8B-B14F-4D97-AF65-F5344CB8AC3E}">
        <p14:creationId xmlns:p14="http://schemas.microsoft.com/office/powerpoint/2010/main" val="13010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pPr rtl="0"/>
            <a:endParaRPr lang="fr-FR" noProof="0" dirty="0"/>
          </a:p>
        </p:txBody>
      </p:sp>
    </p:spTree>
    <p:extLst>
      <p:ext uri="{BB962C8B-B14F-4D97-AF65-F5344CB8AC3E}">
        <p14:creationId xmlns:p14="http://schemas.microsoft.com/office/powerpoint/2010/main" val="1824448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533400"/>
            <a:ext cx="5029200" cy="2514601"/>
          </a:xfrm>
        </p:spPr>
        <p:txBody>
          <a:bodyPr rtlCol="0">
            <a:normAutofit/>
          </a:bodyPr>
          <a:lstStyle>
            <a:lvl1pPr>
              <a:defRPr sz="5400"/>
            </a:lvl1pPr>
          </a:lstStyle>
          <a:p>
            <a:pPr rtl="0"/>
            <a:r>
              <a:rPr lang="fr-FR" noProof="0" smtClean="0"/>
              <a:t>Cliquez pour modifier le style du titre</a:t>
            </a:r>
            <a:endParaRPr lang="fr-FR" noProof="0" dirty="0"/>
          </a:p>
        </p:txBody>
      </p:sp>
      <p:sp>
        <p:nvSpPr>
          <p:cNvPr id="3" name="Sous-titre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smtClean="0"/>
              <a:t>Cliquez pour modifier le style des sous-titres du masque</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A6A4D2B8-985E-425D-A05F-BD8D1027DDE3}" type="datetime1">
              <a:rPr lang="fr-FR" noProof="0" smtClean="0"/>
              <a:pPr rtl="0"/>
              <a:t>29/09/2018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DD70D2A5-F473-4ABA-BB06-B226B977D4CF}" type="datetime1">
              <a:rPr lang="fr-FR" noProof="0" smtClean="0"/>
              <a:pPr rtl="0"/>
              <a:t>29/09/2018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61412" y="533400"/>
            <a:ext cx="2362201" cy="5486400"/>
          </a:xfrm>
        </p:spPr>
        <p:txBody>
          <a:bodyPr vert="eaVert" rtlCol="0"/>
          <a:lstStyle/>
          <a:p>
            <a:pPr rtl="0"/>
            <a:r>
              <a:rPr lang="fr-FR" noProof="0" smtClean="0"/>
              <a:t>Cliquez pour modifier le style du titre</a:t>
            </a:r>
            <a:endParaRPr lang="fr-FR" noProof="0" dirty="0"/>
          </a:p>
        </p:txBody>
      </p:sp>
      <p:sp>
        <p:nvSpPr>
          <p:cNvPr id="3" name="Espace réservé du texte vertical 2"/>
          <p:cNvSpPr>
            <a:spLocks noGrp="1"/>
          </p:cNvSpPr>
          <p:nvPr>
            <p:ph type="body" orient="vert" idx="1"/>
          </p:nvPr>
        </p:nvSpPr>
        <p:spPr>
          <a:xfrm>
            <a:off x="1065213" y="533400"/>
            <a:ext cx="7467599" cy="5486400"/>
          </a:xfrm>
        </p:spPr>
        <p:txBody>
          <a:bodyPr vert="eaVert"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B4785197-047D-495F-AD89-191FB4556A4C}" type="datetime1">
              <a:rPr lang="fr-FR" noProof="0" smtClean="0"/>
              <a:pPr rtl="0"/>
              <a:t>29/09/2018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9463970C-4F8F-4473-936F-E53875B77033}" type="datetime1">
              <a:rPr lang="fr-FR" noProof="0" smtClean="0"/>
              <a:pPr rtl="0"/>
              <a:t>29/09/2018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smtClean="0"/>
              <a:t>Cliquez pour modifier les styles du texte du masque</a:t>
            </a:r>
          </a:p>
        </p:txBody>
      </p:sp>
      <p:sp>
        <p:nvSpPr>
          <p:cNvPr id="5" name="Espace réservé du pied de page 4"/>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10"/>
          </p:nvPr>
        </p:nvSpPr>
        <p:spPr/>
        <p:txBody>
          <a:bodyPr rtlCol="0"/>
          <a:lstStyle/>
          <a:p>
            <a:pPr rtl="0"/>
            <a:fld id="{24BC639B-1716-4FA8-85DF-9EE3CF651A71}" type="datetime1">
              <a:rPr lang="fr-FR" noProof="0" smtClean="0"/>
              <a:pPr rtl="0"/>
              <a:t>29/09/2018</a:t>
            </a:fld>
            <a:endParaRPr lang="fr-FR" noProof="0" dirty="0"/>
          </a:p>
        </p:txBody>
      </p:sp>
      <p:sp>
        <p:nvSpPr>
          <p:cNvPr id="6" name="Espace réservé du numéro de diapositive 5"/>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5" name="Espace réservé de la date 4"/>
          <p:cNvSpPr>
            <a:spLocks noGrp="1"/>
          </p:cNvSpPr>
          <p:nvPr>
            <p:ph type="dt" sz="half" idx="10"/>
          </p:nvPr>
        </p:nvSpPr>
        <p:spPr/>
        <p:txBody>
          <a:bodyPr rtlCol="0"/>
          <a:lstStyle/>
          <a:p>
            <a:pPr rtl="0"/>
            <a:fld id="{E4DF1A55-A1B6-419F-8B74-2B0D3D533592}" type="datetime1">
              <a:rPr lang="fr-FR" noProof="0" smtClean="0"/>
              <a:pPr rtl="0"/>
              <a:t>29/09/2018</a:t>
            </a:fld>
            <a:endParaRPr lang="fr-FR" noProof="0" dirty="0"/>
          </a:p>
        </p:txBody>
      </p:sp>
      <p:sp>
        <p:nvSpPr>
          <p:cNvPr id="7" name="Espace réservé du numéro de diapositive 6"/>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smtClean="0"/>
              <a:t>Cliquez pour modifier le style du titre</a:t>
            </a:r>
            <a:endParaRPr lang="fr-FR" noProof="0" dirty="0"/>
          </a:p>
        </p:txBody>
      </p:sp>
      <p:sp>
        <p:nvSpPr>
          <p:cNvPr id="3" name="Espace réservé du texte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Cliquez pour modifier les styles du texte du masque</a:t>
            </a:r>
          </a:p>
        </p:txBody>
      </p:sp>
      <p:sp>
        <p:nvSpPr>
          <p:cNvPr id="4" name="Espace réservé du contenu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Cliquez pour modifier les styles du texte du masque</a:t>
            </a:r>
          </a:p>
        </p:txBody>
      </p:sp>
      <p:sp>
        <p:nvSpPr>
          <p:cNvPr id="6" name="Espace réservé du contenu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7" name="Espace réservé de la date 6"/>
          <p:cNvSpPr>
            <a:spLocks noGrp="1"/>
          </p:cNvSpPr>
          <p:nvPr>
            <p:ph type="dt" sz="half" idx="10"/>
          </p:nvPr>
        </p:nvSpPr>
        <p:spPr/>
        <p:txBody>
          <a:bodyPr rtlCol="0"/>
          <a:lstStyle/>
          <a:p>
            <a:pPr rtl="0"/>
            <a:fld id="{821068C0-8BEF-4294-826F-8484BE04EB3E}" type="datetime1">
              <a:rPr lang="fr-FR" noProof="0" smtClean="0"/>
              <a:pPr rtl="0"/>
              <a:t>29/09/2018</a:t>
            </a:fld>
            <a:endParaRPr lang="fr-FR" noProof="0" dirty="0"/>
          </a:p>
        </p:txBody>
      </p:sp>
      <p:sp>
        <p:nvSpPr>
          <p:cNvPr id="9" name="Espace réservé du numéro de diapositive 8"/>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Cliquez pour modifier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3" name="Espace réservé de la date 2"/>
          <p:cNvSpPr>
            <a:spLocks noGrp="1"/>
          </p:cNvSpPr>
          <p:nvPr>
            <p:ph type="dt" sz="half" idx="10"/>
          </p:nvPr>
        </p:nvSpPr>
        <p:spPr/>
        <p:txBody>
          <a:bodyPr rtlCol="0"/>
          <a:lstStyle/>
          <a:p>
            <a:pPr rtl="0"/>
            <a:fld id="{B10D1E70-25D1-4BB2-B184-2BF535A26466}" type="datetime1">
              <a:rPr lang="fr-FR" noProof="0" smtClean="0"/>
              <a:pPr rtl="0"/>
              <a:t>29/09/2018</a:t>
            </a:fld>
            <a:endParaRPr lang="fr-FR" noProof="0" dirty="0"/>
          </a:p>
        </p:txBody>
      </p:sp>
      <p:sp>
        <p:nvSpPr>
          <p:cNvPr id="5" name="Espace réservé du numéro de diapositive 4"/>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2" name="Espace réservé de la date 1"/>
          <p:cNvSpPr>
            <a:spLocks noGrp="1"/>
          </p:cNvSpPr>
          <p:nvPr>
            <p:ph type="dt" sz="half" idx="10"/>
          </p:nvPr>
        </p:nvSpPr>
        <p:spPr/>
        <p:txBody>
          <a:bodyPr rtlCol="0"/>
          <a:lstStyle/>
          <a:p>
            <a:pPr rtl="0"/>
            <a:fld id="{AB9626DF-A319-4624-8992-A11FAA74C4DC}" type="datetime1">
              <a:rPr lang="fr-FR" noProof="0" smtClean="0"/>
              <a:pPr rtl="0"/>
              <a:t>29/09/2018</a:t>
            </a:fld>
            <a:endParaRPr lang="fr-FR" noProof="0" dirty="0"/>
          </a:p>
        </p:txBody>
      </p:sp>
      <p:sp>
        <p:nvSpPr>
          <p:cNvPr id="4" name="Espace réservé du numéro de diapositive 3"/>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fr-FR" noProof="0" smtClean="0"/>
              <a:t>Cliquez pour modifier le style du titre</a:t>
            </a:r>
            <a:endParaRPr lang="fr-FR" noProof="0" dirty="0"/>
          </a:p>
        </p:txBody>
      </p:sp>
      <p:sp>
        <p:nvSpPr>
          <p:cNvPr id="3" name="Espace réservé du contenu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Cliquez pour 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smtClean="0"/>
              <a:t>Fatima NEHAL : Consultante en Management Commercial et Coach en Prévention de Santé Durable</a:t>
            </a:r>
            <a:endParaRPr lang="fr-FR" noProof="0" dirty="0"/>
          </a:p>
        </p:txBody>
      </p:sp>
      <p:sp>
        <p:nvSpPr>
          <p:cNvPr id="5" name="Espace réservé de la date 4"/>
          <p:cNvSpPr>
            <a:spLocks noGrp="1"/>
          </p:cNvSpPr>
          <p:nvPr>
            <p:ph type="dt" sz="half" idx="10"/>
          </p:nvPr>
        </p:nvSpPr>
        <p:spPr/>
        <p:txBody>
          <a:bodyPr rtlCol="0"/>
          <a:lstStyle/>
          <a:p>
            <a:pPr rtl="0"/>
            <a:fld id="{6D5E536E-2106-4E52-A713-96CC3EAF2B4E}" type="datetime1">
              <a:rPr lang="fr-FR" noProof="0" smtClean="0"/>
              <a:pPr rtl="0"/>
              <a:t>29/09/2018</a:t>
            </a:fld>
            <a:endParaRPr lang="fr-FR" noProof="0" dirty="0"/>
          </a:p>
        </p:txBody>
      </p:sp>
      <p:sp>
        <p:nvSpPr>
          <p:cNvPr id="7" name="Espace réservé du numéro de diapositive 6"/>
          <p:cNvSpPr>
            <a:spLocks noGrp="1"/>
          </p:cNvSpPr>
          <p:nvPr>
            <p:ph type="sldNum" sz="quarter" idx="12"/>
          </p:nvPr>
        </p:nvSpPr>
        <p:spPr/>
        <p:txBody>
          <a:bodyPr rtlCol="0"/>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fr-FR" noProof="0" smtClean="0"/>
              <a:t>Cliquez pour modifier le style du titre</a:t>
            </a:r>
            <a:endParaRPr lang="fr-FR" noProof="0"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smtClean="0"/>
              <a:t>Cliquez sur l'icône pour ajouter une image</a:t>
            </a:r>
            <a:endParaRPr lang="fr-FR" noProof="0" dirty="0"/>
          </a:p>
        </p:txBody>
      </p:sp>
      <p:sp>
        <p:nvSpPr>
          <p:cNvPr id="4" name="Espace réservé du text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smtClean="0"/>
              <a:t>Cliquez pour modifier les styles du texte du masque</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5" name="Espace réservé du pied de page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r>
              <a:rPr lang="fr-FR" noProof="0" dirty="0" smtClean="0"/>
              <a:t>Fatima NEHAL : Consultante en Management Commercial et Coach en Prévention de Santé Durable</a:t>
            </a:r>
            <a:endParaRPr lang="fr-FR" noProof="0" dirty="0"/>
          </a:p>
        </p:txBody>
      </p:sp>
      <p:sp>
        <p:nvSpPr>
          <p:cNvPr id="4" name="Espace réservé de la date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22FB8EE6-3C8C-4FBD-99E3-D455CA5B7FEA}" type="datetime1">
              <a:rPr lang="fr-FR" noProof="0" smtClean="0"/>
              <a:pPr rtl="0"/>
              <a:t>29/09/2018</a:t>
            </a:fld>
            <a:endParaRPr lang="fr-FR" noProof="0" dirty="0"/>
          </a:p>
        </p:txBody>
      </p:sp>
      <p:sp>
        <p:nvSpPr>
          <p:cNvPr id="6" name="Espace réservé du numéro de diapositive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fr-FR" noProof="0" smtClean="0"/>
              <a:pPr rtl="0"/>
              <a:t>‹N°›</a:t>
            </a:fld>
            <a:endParaRPr lang="fr-FR"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3852" y="1196752"/>
            <a:ext cx="7189438" cy="2514601"/>
          </a:xfrm>
        </p:spPr>
        <p:txBody>
          <a:bodyPr rtlCol="0"/>
          <a:lstStyle/>
          <a:p>
            <a:pPr rtl="0"/>
            <a:r>
              <a:rPr lang="fr-FR" dirty="0" smtClean="0"/>
              <a:t>STRATEGIE                        ELITE DEVELOPPEMENT</a:t>
            </a:r>
            <a:endParaRPr lang="fr-FR" dirty="0"/>
          </a:p>
        </p:txBody>
      </p:sp>
      <p:sp>
        <p:nvSpPr>
          <p:cNvPr id="3" name="Sous-titre 2"/>
          <p:cNvSpPr>
            <a:spLocks noGrp="1"/>
          </p:cNvSpPr>
          <p:nvPr>
            <p:ph type="subTitle" idx="1"/>
          </p:nvPr>
        </p:nvSpPr>
        <p:spPr>
          <a:xfrm>
            <a:off x="1125860" y="4005064"/>
            <a:ext cx="6757392" cy="1397000"/>
          </a:xfrm>
        </p:spPr>
        <p:txBody>
          <a:bodyPr rtlCol="0"/>
          <a:lstStyle/>
          <a:p>
            <a:r>
              <a:rPr lang="fr-FR" cap="all" dirty="0" smtClean="0"/>
              <a:t>Comment générer plus d’opportunités           via le CO-développement participatif ?</a:t>
            </a:r>
            <a:endParaRPr lang="fr-FR" b="1" cap="all" dirty="0" smtClean="0"/>
          </a:p>
          <a:p>
            <a:pPr rtl="0"/>
            <a:endParaRPr lang="fr-FR" dirty="0"/>
          </a:p>
        </p:txBody>
      </p:sp>
      <p:sp>
        <p:nvSpPr>
          <p:cNvPr id="7" name="Espace réservé du pied de page 6"/>
          <p:cNvSpPr>
            <a:spLocks noGrp="1"/>
          </p:cNvSpPr>
          <p:nvPr>
            <p:ph type="ftr" sz="quarter" idx="11"/>
          </p:nvPr>
        </p:nvSpPr>
        <p:spPr>
          <a:xfrm>
            <a:off x="1413892" y="6237312"/>
            <a:ext cx="7117431" cy="407028"/>
          </a:xfrm>
        </p:spPr>
        <p:txBody>
          <a:bodyPr/>
          <a:lstStyle/>
          <a:p>
            <a:pPr rtl="0"/>
            <a:r>
              <a:rPr lang="fr-FR" noProof="0" smtClean="0"/>
              <a:t>Fatima NEHAL : Consultante en Management Commercial et Coach en Prévention de Santé Durable</a:t>
            </a:r>
            <a:endParaRPr lang="fr-FR" noProof="0" dirty="0"/>
          </a:p>
        </p:txBody>
      </p:sp>
      <p:pic>
        <p:nvPicPr>
          <p:cNvPr id="1027" name="Picture 3" descr="C:\Users\Dell\Dropbox\01-Sophrokhépri\Marketing et Communication\Logo\kheprisanté\logokheprisante300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88" y="425760"/>
            <a:ext cx="4689240" cy="156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521" y="0"/>
            <a:ext cx="11737304" cy="1268760"/>
          </a:xfrm>
        </p:spPr>
        <p:txBody>
          <a:bodyPr>
            <a:normAutofit fontScale="90000"/>
          </a:bodyPr>
          <a:lstStyle/>
          <a:p>
            <a:r>
              <a:rPr lang="en-US" dirty="0" smtClean="0"/>
              <a:t/>
            </a:r>
            <a:br>
              <a:rPr lang="en-US" dirty="0" smtClean="0"/>
            </a:br>
            <a:r>
              <a:rPr lang="en-US" dirty="0" err="1" smtClean="0"/>
              <a:t>Khépri</a:t>
            </a:r>
            <a:r>
              <a:rPr lang="en-US" dirty="0" smtClean="0"/>
              <a:t> </a:t>
            </a:r>
            <a:r>
              <a:rPr lang="en-US" dirty="0" smtClean="0"/>
              <a:t>Santé = 1 expertise</a:t>
            </a:r>
            <a:br>
              <a:rPr lang="en-US" dirty="0" smtClean="0"/>
            </a:br>
            <a:r>
              <a:rPr lang="en-US" dirty="0" smtClean="0"/>
              <a:t>et </a:t>
            </a:r>
            <a:r>
              <a:rPr lang="en-US" dirty="0" smtClean="0"/>
              <a:t>4 </a:t>
            </a:r>
            <a:r>
              <a:rPr lang="en-US" dirty="0" smtClean="0"/>
              <a:t>Solutions </a:t>
            </a:r>
            <a:r>
              <a:rPr lang="en-US" dirty="0" err="1" smtClean="0"/>
              <a:t>intégrées</a:t>
            </a:r>
            <a:endParaRPr lang="en-US" dirty="0"/>
          </a:p>
        </p:txBody>
      </p:sp>
      <p:sp>
        <p:nvSpPr>
          <p:cNvPr id="3" name="Espace réservé du contenu 2"/>
          <p:cNvSpPr>
            <a:spLocks noGrp="1"/>
          </p:cNvSpPr>
          <p:nvPr>
            <p:ph idx="1"/>
          </p:nvPr>
        </p:nvSpPr>
        <p:spPr>
          <a:xfrm>
            <a:off x="189756" y="1556792"/>
            <a:ext cx="4896544" cy="5517232"/>
          </a:xfrm>
        </p:spPr>
        <p:txBody>
          <a:bodyPr>
            <a:normAutofit/>
          </a:bodyPr>
          <a:lstStyle/>
          <a:p>
            <a:pPr>
              <a:buNone/>
            </a:pPr>
            <a:r>
              <a:rPr lang="fr-FR" sz="2400" dirty="0" smtClean="0"/>
              <a:t>Une expertise en coordination de soins dans un espace de </a:t>
            </a:r>
            <a:r>
              <a:rPr lang="fr-FR" sz="2400" dirty="0" err="1" smtClean="0"/>
              <a:t>co-working</a:t>
            </a:r>
            <a:r>
              <a:rPr lang="fr-FR" sz="2400" dirty="0" smtClean="0"/>
              <a:t> dédié aux praticiens et</a:t>
            </a:r>
          </a:p>
          <a:p>
            <a:pPr>
              <a:buNone/>
            </a:pPr>
            <a:r>
              <a:rPr lang="fr-FR" sz="2400" dirty="0" smtClean="0">
                <a:solidFill>
                  <a:srgbClr val="0070C0"/>
                </a:solidFill>
              </a:rPr>
              <a:t>4 solutions intégrées :</a:t>
            </a:r>
            <a:endParaRPr lang="fr-FR" sz="2400" dirty="0" smtClean="0">
              <a:solidFill>
                <a:srgbClr val="0070C0"/>
              </a:solidFill>
            </a:endParaRPr>
          </a:p>
          <a:p>
            <a:pPr>
              <a:buFontTx/>
              <a:buChar char="-"/>
            </a:pPr>
            <a:r>
              <a:rPr lang="fr-FR" sz="2400" dirty="0" err="1" smtClean="0"/>
              <a:t>Khépri</a:t>
            </a:r>
            <a:r>
              <a:rPr lang="fr-FR" sz="2400" dirty="0" smtClean="0"/>
              <a:t> Formation</a:t>
            </a:r>
          </a:p>
          <a:p>
            <a:pPr>
              <a:buFontTx/>
              <a:buChar char="-"/>
            </a:pPr>
            <a:r>
              <a:rPr lang="fr-FR" sz="2400" dirty="0" smtClean="0"/>
              <a:t>Pôle Santé Pluridisciplinaire Paris Est (PSP Paris Est)</a:t>
            </a:r>
          </a:p>
          <a:p>
            <a:pPr>
              <a:buFontTx/>
              <a:buChar char="-"/>
            </a:pPr>
            <a:r>
              <a:rPr lang="fr-FR" sz="2400" dirty="0" err="1" smtClean="0"/>
              <a:t>Visiapy</a:t>
            </a:r>
            <a:r>
              <a:rPr lang="fr-FR" sz="2400" dirty="0" smtClean="0"/>
              <a:t> pour les entreprises</a:t>
            </a:r>
            <a:endParaRPr lang="fr-FR" sz="2400" dirty="0" smtClean="0"/>
          </a:p>
          <a:p>
            <a:pPr>
              <a:buFontTx/>
              <a:buChar char="-"/>
            </a:pPr>
            <a:r>
              <a:rPr lang="fr-FR" sz="2400" dirty="0" smtClean="0"/>
              <a:t>Elite Développement (groupement pour la médecine intégrative)</a:t>
            </a:r>
            <a:endParaRPr lang="fr-FR" sz="2400" dirty="0" smtClean="0"/>
          </a:p>
          <a:p>
            <a:pPr>
              <a:buFontTx/>
              <a:buChar char="-"/>
            </a:pPr>
            <a:endParaRPr lang="fr-FR" sz="2400" dirty="0" smtClean="0"/>
          </a:p>
          <a:p>
            <a:endParaRPr lang="en-US" sz="2400"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2163916170"/>
              </p:ext>
            </p:extLst>
          </p:nvPr>
        </p:nvGraphicFramePr>
        <p:xfrm>
          <a:off x="4870276" y="0"/>
          <a:ext cx="691720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10</a:t>
            </a:fld>
            <a:endParaRPr lang="fr-FR" noProof="0" dirty="0"/>
          </a:p>
        </p:txBody>
      </p:sp>
      <p:sp>
        <p:nvSpPr>
          <p:cNvPr id="4" name="Ellipse 3"/>
          <p:cNvSpPr/>
          <p:nvPr/>
        </p:nvSpPr>
        <p:spPr>
          <a:xfrm>
            <a:off x="6958508" y="1916832"/>
            <a:ext cx="2952328" cy="288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sz="1400" dirty="0" smtClean="0">
              <a:solidFill>
                <a:srgbClr val="0070C0"/>
              </a:solidFill>
            </a:endParaRPr>
          </a:p>
          <a:p>
            <a:pPr lvl="0" algn="ctr"/>
            <a:endParaRPr lang="fr-FR" sz="1400" dirty="0" smtClean="0">
              <a:solidFill>
                <a:srgbClr val="0070C0"/>
              </a:solidFill>
            </a:endParaRPr>
          </a:p>
          <a:p>
            <a:pPr lvl="0" algn="ctr"/>
            <a:endParaRPr lang="fr-FR" sz="1400" dirty="0">
              <a:solidFill>
                <a:srgbClr val="0070C0"/>
              </a:solidFill>
            </a:endParaRPr>
          </a:p>
          <a:p>
            <a:pPr lvl="0" algn="ctr"/>
            <a:endParaRPr lang="fr-FR" sz="1400" dirty="0" smtClean="0">
              <a:solidFill>
                <a:srgbClr val="0070C0"/>
              </a:solidFill>
            </a:endParaRPr>
          </a:p>
          <a:p>
            <a:pPr lvl="0" algn="ctr"/>
            <a:r>
              <a:rPr lang="fr-FR" sz="1400" dirty="0" smtClean="0">
                <a:solidFill>
                  <a:srgbClr val="0070C0"/>
                </a:solidFill>
              </a:rPr>
              <a:t>16 Unités spécialisées</a:t>
            </a:r>
          </a:p>
          <a:p>
            <a:pPr lvl="0" algn="ctr"/>
            <a:r>
              <a:rPr lang="fr-FR" sz="1400" dirty="0" smtClean="0">
                <a:solidFill>
                  <a:srgbClr val="0070C0"/>
                </a:solidFill>
              </a:rPr>
              <a:t>1 coordination de soins</a:t>
            </a:r>
            <a:endParaRPr lang="fr-FR" sz="1400" dirty="0">
              <a:solidFill>
                <a:srgbClr val="0070C0"/>
              </a:solidFill>
            </a:endParaRPr>
          </a:p>
          <a:p>
            <a:pPr lvl="0" algn="ctr"/>
            <a:r>
              <a:rPr lang="fr-FR" sz="1400" dirty="0" smtClean="0">
                <a:solidFill>
                  <a:srgbClr val="0070C0"/>
                </a:solidFill>
              </a:rPr>
              <a:t>Des Espaces Co-</a:t>
            </a:r>
            <a:r>
              <a:rPr lang="fr-FR" sz="1400" dirty="0" err="1" smtClean="0">
                <a:solidFill>
                  <a:srgbClr val="0070C0"/>
                </a:solidFill>
              </a:rPr>
              <a:t>working</a:t>
            </a:r>
            <a:r>
              <a:rPr lang="fr-FR" sz="1400" dirty="0" smtClean="0">
                <a:solidFill>
                  <a:srgbClr val="0070C0"/>
                </a:solidFill>
              </a:rPr>
              <a:t> dédiés à la santé</a:t>
            </a:r>
            <a:endParaRPr lang="fr-FR" sz="1400" dirty="0">
              <a:solidFill>
                <a:srgbClr val="0070C0"/>
              </a:solidFill>
            </a:endParaRPr>
          </a:p>
        </p:txBody>
      </p:sp>
      <p:sp>
        <p:nvSpPr>
          <p:cNvPr id="6" name="ZoneTexte 5"/>
          <p:cNvSpPr txBox="1"/>
          <p:nvPr/>
        </p:nvSpPr>
        <p:spPr>
          <a:xfrm>
            <a:off x="10104701" y="3068960"/>
            <a:ext cx="1750351" cy="646331"/>
          </a:xfrm>
          <a:prstGeom prst="rect">
            <a:avLst/>
          </a:prstGeom>
          <a:noFill/>
        </p:spPr>
        <p:txBody>
          <a:bodyPr wrap="none" rtlCol="0">
            <a:spAutoFit/>
          </a:bodyPr>
          <a:lstStyle/>
          <a:p>
            <a:pPr algn="ctr"/>
            <a:r>
              <a:rPr lang="fr-FR" dirty="0" smtClean="0">
                <a:solidFill>
                  <a:srgbClr val="0070C0"/>
                </a:solidFill>
              </a:rPr>
              <a:t>Elite</a:t>
            </a:r>
          </a:p>
          <a:p>
            <a:pPr algn="ctr"/>
            <a:r>
              <a:rPr lang="fr-FR" dirty="0" smtClean="0">
                <a:solidFill>
                  <a:srgbClr val="0070C0"/>
                </a:solidFill>
              </a:rPr>
              <a:t>Développement</a:t>
            </a:r>
            <a:endParaRPr lang="fr-FR"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812" y="1340768"/>
            <a:ext cx="9709718" cy="2286000"/>
          </a:xfrm>
        </p:spPr>
        <p:txBody>
          <a:bodyPr/>
          <a:lstStyle/>
          <a:p>
            <a:r>
              <a:rPr lang="fr-FR" dirty="0" smtClean="0"/>
              <a:t>PROJET ELITE DEVELOPPEMENT</a:t>
            </a:r>
            <a:endParaRPr lang="fr-FR" dirty="0"/>
          </a:p>
        </p:txBody>
      </p:sp>
      <p:sp>
        <p:nvSpPr>
          <p:cNvPr id="5" name="Espace réservé du numéro de diapositive 4"/>
          <p:cNvSpPr>
            <a:spLocks noGrp="1"/>
          </p:cNvSpPr>
          <p:nvPr>
            <p:ph type="sldNum" sz="quarter" idx="12"/>
          </p:nvPr>
        </p:nvSpPr>
        <p:spPr/>
        <p:txBody>
          <a:bodyPr/>
          <a:lstStyle/>
          <a:p>
            <a:pPr rtl="0"/>
            <a:fld id="{AAEAE4A8-A6E5-453E-B946-FB774B73F48C}" type="slidenum">
              <a:rPr lang="fr-FR" noProof="0" smtClean="0"/>
              <a:pPr rtl="0"/>
              <a:t>11</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332656"/>
            <a:ext cx="8686801" cy="1066800"/>
          </a:xfrm>
        </p:spPr>
        <p:txBody>
          <a:bodyPr/>
          <a:lstStyle/>
          <a:p>
            <a:r>
              <a:rPr lang="fr-FR" dirty="0" smtClean="0"/>
              <a:t>   Projet Elite Développement ?</a:t>
            </a:r>
            <a:endParaRPr lang="fr-FR" dirty="0"/>
          </a:p>
        </p:txBody>
      </p:sp>
      <p:sp>
        <p:nvSpPr>
          <p:cNvPr id="3" name="Espace réservé du contenu 2"/>
          <p:cNvSpPr>
            <a:spLocks noGrp="1"/>
          </p:cNvSpPr>
          <p:nvPr>
            <p:ph idx="1"/>
          </p:nvPr>
        </p:nvSpPr>
        <p:spPr>
          <a:xfrm>
            <a:off x="1053852" y="1268760"/>
            <a:ext cx="4968552" cy="5029200"/>
          </a:xfrm>
        </p:spPr>
        <p:txBody>
          <a:bodyPr>
            <a:normAutofit/>
          </a:bodyPr>
          <a:lstStyle/>
          <a:p>
            <a:endParaRPr lang="fr-FR" dirty="0" smtClean="0"/>
          </a:p>
          <a:p>
            <a:r>
              <a:rPr lang="fr-FR" sz="2500" dirty="0" smtClean="0"/>
              <a:t>Le projet implique tous les intervenants volontaires du centre de </a:t>
            </a:r>
            <a:r>
              <a:rPr lang="fr-FR" sz="2500" b="1" dirty="0" smtClean="0"/>
              <a:t>Pouvoir s’exprimer dans son domaine d’expertise.</a:t>
            </a:r>
          </a:p>
          <a:p>
            <a:r>
              <a:rPr lang="fr-FR" sz="2500" dirty="0" smtClean="0"/>
              <a:t>Grâce à un </a:t>
            </a:r>
            <a:r>
              <a:rPr lang="fr-FR" sz="2500" b="1" dirty="0" smtClean="0"/>
              <a:t>Accompagnement Global </a:t>
            </a:r>
            <a:r>
              <a:rPr lang="fr-FR" sz="2500" dirty="0" smtClean="0"/>
              <a:t>pouvant répondre à des besoins en interne et en externe.</a:t>
            </a:r>
          </a:p>
          <a:p>
            <a:r>
              <a:rPr lang="fr-FR" sz="2500" dirty="0" smtClean="0"/>
              <a:t>Elite Développement est une méthode de </a:t>
            </a:r>
            <a:r>
              <a:rPr lang="fr-FR" sz="2500" b="1" dirty="0" smtClean="0"/>
              <a:t>Construction, de Production et de Réalisation de Soi</a:t>
            </a:r>
            <a:r>
              <a:rPr lang="fr-FR" sz="2500" dirty="0" smtClean="0"/>
              <a:t> « Art-Thérapie ».</a:t>
            </a:r>
          </a:p>
          <a:p>
            <a:endParaRPr lang="fr-FR" sz="2500" dirty="0" smtClean="0"/>
          </a:p>
          <a:p>
            <a:pPr>
              <a:buNone/>
            </a:pPr>
            <a:endParaRPr lang="fr-FR" sz="2500" dirty="0" smtClean="0"/>
          </a:p>
        </p:txBody>
      </p:sp>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12</a:t>
            </a:fld>
            <a:endParaRPr lang="fr-FR" noProof="0" dirty="0"/>
          </a:p>
        </p:txBody>
      </p:sp>
      <p:pic>
        <p:nvPicPr>
          <p:cNvPr id="1026" name="Picture 2"/>
          <p:cNvPicPr>
            <a:picLocks noChangeAspect="1" noChangeArrowheads="1"/>
          </p:cNvPicPr>
          <p:nvPr/>
        </p:nvPicPr>
        <p:blipFill>
          <a:blip r:embed="rId2"/>
          <a:srcRect/>
          <a:stretch>
            <a:fillRect/>
          </a:stretch>
        </p:blipFill>
        <p:spPr bwMode="auto">
          <a:xfrm>
            <a:off x="6417400" y="2564904"/>
            <a:ext cx="4464496" cy="20162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260648"/>
            <a:ext cx="8686801" cy="1066800"/>
          </a:xfrm>
        </p:spPr>
        <p:txBody>
          <a:bodyPr/>
          <a:lstStyle/>
          <a:p>
            <a:r>
              <a:rPr lang="fr-FR" dirty="0" smtClean="0"/>
              <a:t>  Mission Elite Développement ?</a:t>
            </a:r>
            <a:endParaRPr lang="fr-FR" dirty="0"/>
          </a:p>
        </p:txBody>
      </p:sp>
      <p:sp>
        <p:nvSpPr>
          <p:cNvPr id="3" name="Espace réservé du contenu 2"/>
          <p:cNvSpPr>
            <a:spLocks noGrp="1"/>
          </p:cNvSpPr>
          <p:nvPr>
            <p:ph idx="1"/>
          </p:nvPr>
        </p:nvSpPr>
        <p:spPr>
          <a:xfrm>
            <a:off x="981844" y="1268760"/>
            <a:ext cx="5677272" cy="5184576"/>
          </a:xfrm>
        </p:spPr>
        <p:txBody>
          <a:bodyPr>
            <a:normAutofit fontScale="92500" lnSpcReduction="20000"/>
          </a:bodyPr>
          <a:lstStyle/>
          <a:p>
            <a:pPr>
              <a:buNone/>
            </a:pPr>
            <a:endParaRPr lang="fr-FR" sz="2500" dirty="0" smtClean="0"/>
          </a:p>
          <a:p>
            <a:r>
              <a:rPr lang="fr-FR" sz="2500" dirty="0" smtClean="0"/>
              <a:t>La mission consiste à mettre en œuvre des Stratégies et des Moyens pour Structurer, Coordonner et Consolider nos          </a:t>
            </a:r>
            <a:r>
              <a:rPr lang="fr-FR" sz="2500" b="1" dirty="0" smtClean="0"/>
              <a:t>4 piliers </a:t>
            </a:r>
            <a:r>
              <a:rPr lang="fr-FR" sz="2500" dirty="0" smtClean="0"/>
              <a:t>: Pôle Santé, Pôle Unités spécialisées, Pôle K-Formation, Pôle Visiapy.</a:t>
            </a:r>
          </a:p>
          <a:p>
            <a:r>
              <a:rPr lang="fr-FR" sz="2500" dirty="0" smtClean="0"/>
              <a:t>L’objectif est de mettre en valeur nos          </a:t>
            </a:r>
            <a:r>
              <a:rPr lang="fr-FR" sz="2500" b="1" dirty="0" smtClean="0"/>
              <a:t>4 personas </a:t>
            </a:r>
            <a:r>
              <a:rPr lang="fr-FR" sz="2500" dirty="0" smtClean="0"/>
              <a:t>: les Usagers, les Hôpitaux, les Partenaires et les Entreprises. </a:t>
            </a:r>
          </a:p>
          <a:p>
            <a:r>
              <a:rPr lang="fr-FR" sz="2500" dirty="0" smtClean="0"/>
              <a:t>Le but est de développer nos </a:t>
            </a:r>
            <a:r>
              <a:rPr lang="fr-FR" sz="2500" b="1" dirty="0" smtClean="0"/>
              <a:t>4 solutions </a:t>
            </a:r>
            <a:r>
              <a:rPr lang="fr-FR" sz="2500" dirty="0" smtClean="0"/>
              <a:t>: Les espaces de Co-Working, les Soins Pluridisciplinaires, l’Accompagnement de jeunes Médecins /Thérapeutes, les Actions de RPS en Entreprises (Conférences, Ateliers, Coaching ...). </a:t>
            </a:r>
          </a:p>
          <a:p>
            <a:endParaRPr lang="fr-FR" sz="2500" dirty="0"/>
          </a:p>
        </p:txBody>
      </p:sp>
      <p:pic>
        <p:nvPicPr>
          <p:cNvPr id="6" name="Picture 2"/>
          <p:cNvPicPr>
            <a:picLocks noChangeAspect="1" noChangeArrowheads="1"/>
          </p:cNvPicPr>
          <p:nvPr/>
        </p:nvPicPr>
        <p:blipFill>
          <a:blip r:embed="rId2"/>
          <a:srcRect/>
          <a:stretch>
            <a:fillRect/>
          </a:stretch>
        </p:blipFill>
        <p:spPr bwMode="auto">
          <a:xfrm>
            <a:off x="7318548" y="1628800"/>
            <a:ext cx="4248472" cy="468052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13</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7828" y="2420888"/>
            <a:ext cx="10369152" cy="2286000"/>
          </a:xfrm>
        </p:spPr>
        <p:txBody>
          <a:bodyPr/>
          <a:lstStyle/>
          <a:p>
            <a:r>
              <a:rPr lang="en-US" dirty="0" smtClean="0"/>
              <a:t>LE Co-Développement Participatif</a:t>
            </a:r>
            <a:r>
              <a:rPr lang="fr-FR" dirty="0" smtClean="0"/>
              <a:t/>
            </a:r>
            <a:br>
              <a:rPr lang="fr-FR" dirty="0" smtClean="0"/>
            </a:br>
            <a:endParaRPr lang="fr-FR" dirty="0"/>
          </a:p>
        </p:txBody>
      </p:sp>
      <p:sp>
        <p:nvSpPr>
          <p:cNvPr id="7" name="ZoneTexte 6"/>
          <p:cNvSpPr txBox="1"/>
          <p:nvPr/>
        </p:nvSpPr>
        <p:spPr>
          <a:xfrm>
            <a:off x="909836" y="4221088"/>
            <a:ext cx="7488832" cy="523220"/>
          </a:xfrm>
          <a:prstGeom prst="rect">
            <a:avLst/>
          </a:prstGeom>
          <a:noFill/>
        </p:spPr>
        <p:txBody>
          <a:bodyPr wrap="square" rtlCol="0">
            <a:spAutoFit/>
          </a:bodyPr>
          <a:lstStyle/>
          <a:p>
            <a:r>
              <a:rPr lang="fr-FR" sz="2800" dirty="0" smtClean="0">
                <a:solidFill>
                  <a:schemeClr val="accent1">
                    <a:lumMod val="75000"/>
                  </a:schemeClr>
                </a:solidFill>
              </a:rPr>
              <a:t>Seul on va vite, Ensemble on va plus loin…</a:t>
            </a:r>
            <a:endParaRPr lang="fr-FR" sz="2800" dirty="0">
              <a:solidFill>
                <a:schemeClr val="accent1">
                  <a:lumMod val="75000"/>
                </a:schemeClr>
              </a:solidFill>
            </a:endParaRPr>
          </a:p>
        </p:txBody>
      </p:sp>
      <p:sp>
        <p:nvSpPr>
          <p:cNvPr id="6" name="Espace réservé du numéro de diapositive 5"/>
          <p:cNvSpPr>
            <a:spLocks noGrp="1"/>
          </p:cNvSpPr>
          <p:nvPr>
            <p:ph type="sldNum" sz="quarter" idx="12"/>
          </p:nvPr>
        </p:nvSpPr>
        <p:spPr/>
        <p:txBody>
          <a:bodyPr/>
          <a:lstStyle/>
          <a:p>
            <a:pPr rtl="0"/>
            <a:fld id="{AAEAE4A8-A6E5-453E-B946-FB774B73F48C}" type="slidenum">
              <a:rPr lang="fr-FR" noProof="0" smtClean="0"/>
              <a:pPr rtl="0"/>
              <a:t>14</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476672"/>
            <a:ext cx="9349680" cy="1066800"/>
          </a:xfrm>
        </p:spPr>
        <p:txBody>
          <a:bodyPr/>
          <a:lstStyle/>
          <a:p>
            <a:r>
              <a:rPr lang="fr-FR" dirty="0" smtClean="0"/>
              <a:t>  Le  Sens de la Mission Elite Développement ?</a:t>
            </a:r>
            <a:endParaRPr lang="fr-FR" dirty="0"/>
          </a:p>
        </p:txBody>
      </p:sp>
      <p:sp>
        <p:nvSpPr>
          <p:cNvPr id="3" name="Espace réservé du contenu 2"/>
          <p:cNvSpPr>
            <a:spLocks noGrp="1"/>
          </p:cNvSpPr>
          <p:nvPr>
            <p:ph idx="1"/>
          </p:nvPr>
        </p:nvSpPr>
        <p:spPr>
          <a:xfrm>
            <a:off x="1125860" y="2276872"/>
            <a:ext cx="4597152" cy="4191000"/>
          </a:xfrm>
        </p:spPr>
        <p:txBody>
          <a:bodyPr>
            <a:normAutofit lnSpcReduction="10000"/>
          </a:bodyPr>
          <a:lstStyle/>
          <a:p>
            <a:endParaRPr lang="fr-FR" dirty="0" smtClean="0"/>
          </a:p>
          <a:p>
            <a:r>
              <a:rPr lang="fr-FR" sz="2500" dirty="0" smtClean="0"/>
              <a:t>Permettre à la marque Khépri Santé et à ses Intervenants de se positionner comme étant une Elite (un référent) dans son domaine de compétence.</a:t>
            </a:r>
          </a:p>
          <a:p>
            <a:endParaRPr lang="fr-FR" sz="2500" dirty="0" smtClean="0"/>
          </a:p>
          <a:p>
            <a:pPr>
              <a:buNone/>
            </a:pPr>
            <a:r>
              <a:rPr lang="fr-FR" sz="3000" b="1" i="1" dirty="0" smtClean="0"/>
              <a:t>   « Tous Ensemble vers la Réalisation de Soi… ».</a:t>
            </a:r>
          </a:p>
          <a:p>
            <a:pPr>
              <a:buNone/>
            </a:pPr>
            <a:r>
              <a:rPr lang="fr-FR" sz="2500" dirty="0" smtClean="0"/>
              <a:t> </a:t>
            </a:r>
            <a:endParaRPr lang="fr-FR" sz="2500" dirty="0"/>
          </a:p>
        </p:txBody>
      </p:sp>
      <p:pic>
        <p:nvPicPr>
          <p:cNvPr id="1026" name="Picture 2"/>
          <p:cNvPicPr>
            <a:picLocks noChangeAspect="1" noChangeArrowheads="1"/>
          </p:cNvPicPr>
          <p:nvPr/>
        </p:nvPicPr>
        <p:blipFill>
          <a:blip r:embed="rId2"/>
          <a:srcRect/>
          <a:stretch>
            <a:fillRect/>
          </a:stretch>
        </p:blipFill>
        <p:spPr bwMode="auto">
          <a:xfrm>
            <a:off x="6742484" y="1844824"/>
            <a:ext cx="3744416" cy="4325446"/>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15</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6" presetClass="path" presetSubtype="0" accel="50000" decel="50000" fill="hold" nodeType="clickEffect">
                                  <p:stCondLst>
                                    <p:cond delay="0"/>
                                  </p:stCondLst>
                                  <p:childTnLst>
                                    <p:animMotion origin="layout" path="M 0 0  C -0.004 -0.11902  0.046 -0.22205  0.113 -0.22915  C 0.177 -0.23804  0.237 -0.1581  0.241 -0.04263  C 0.246 0.06395  0.204 0.16343  0.144 0.17053  C 0.089 0.17586  0.037 0.11014  0.033 0.01066  C 0.029 -0.07994  0.064 -0.1652  0.115 -0.17231  C 0.162 -0.17764  0.206 -0.12257  0.209 -0.03908  C 0.212 0.03553  0.184 0.10836  0.142 0.11191  C 0.104 0.11724  0.068 0.07461  0.065 0.00711  C 0.063 -0.05329  0.084 -0.11191  0.117 -0.11547  C 0.146 -0.11902  0.175 -0.08704  0.177 -0.03553  C 0.179 0.00888  0.164 0.05152  0.14 0.05507  C 0.12 0.05862  0.099 0.03908  0.098 0.00355  C 0.096 -0.02487  0.104 -0.05507  0.119 -0.05862  C 0.131 -0.05862  0.143 -0.05152  0.145 -0.03198  C 0.146 -0.01954  0.144 -0.00711  0.138 -0.00178  C 0.135 0  0.133 0  0.13 -0.00178  E" pathEditMode="relative" ptsTypes="">
                                      <p:cBhvr>
                                        <p:cTn id="6"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1804" y="0"/>
            <a:ext cx="8686801" cy="1066800"/>
          </a:xfrm>
        </p:spPr>
        <p:txBody>
          <a:bodyPr/>
          <a:lstStyle/>
          <a:p>
            <a:r>
              <a:rPr lang="fr-FR" dirty="0" smtClean="0"/>
              <a:t>Avantages Elite Développement ?</a:t>
            </a:r>
            <a:endParaRPr lang="fr-FR" dirty="0"/>
          </a:p>
        </p:txBody>
      </p:sp>
      <p:sp>
        <p:nvSpPr>
          <p:cNvPr id="3" name="Espace réservé du contenu 2"/>
          <p:cNvSpPr>
            <a:spLocks noGrp="1"/>
          </p:cNvSpPr>
          <p:nvPr>
            <p:ph idx="1"/>
          </p:nvPr>
        </p:nvSpPr>
        <p:spPr>
          <a:xfrm>
            <a:off x="405780" y="1412776"/>
            <a:ext cx="7056784" cy="5184576"/>
          </a:xfrm>
        </p:spPr>
        <p:txBody>
          <a:bodyPr>
            <a:normAutofit/>
          </a:bodyPr>
          <a:lstStyle/>
          <a:p>
            <a:pPr>
              <a:buNone/>
            </a:pPr>
            <a:r>
              <a:rPr lang="fr-FR" sz="2800" dirty="0" smtClean="0"/>
              <a:t>   A court terme</a:t>
            </a:r>
            <a:endParaRPr lang="fr-FR" sz="2700" dirty="0" smtClean="0"/>
          </a:p>
          <a:p>
            <a:r>
              <a:rPr lang="fr-FR" sz="2700" dirty="0" smtClean="0"/>
              <a:t>Intégration d’Elite Développement dans l’offre globale de la marque </a:t>
            </a:r>
            <a:r>
              <a:rPr lang="fr-FR" sz="2700" dirty="0" err="1" smtClean="0"/>
              <a:t>khépri</a:t>
            </a:r>
            <a:r>
              <a:rPr lang="fr-FR" sz="2700" dirty="0" smtClean="0"/>
              <a:t> Santé, </a:t>
            </a:r>
          </a:p>
          <a:p>
            <a:r>
              <a:rPr lang="fr-FR" sz="2700" dirty="0" smtClean="0"/>
              <a:t>Répondre à des Besoins de Développement D’activités et à des Problématiques Spécifiques dans le domaine de la Santé,</a:t>
            </a:r>
          </a:p>
          <a:p>
            <a:r>
              <a:rPr lang="fr-FR" sz="2700" dirty="0" smtClean="0"/>
              <a:t>Se positionner en tant qu’Elite pour contracter des appels d’offres en interne et en externe (Entreprises, Institutions, Privé…),</a:t>
            </a:r>
          </a:p>
          <a:p>
            <a:r>
              <a:rPr lang="fr-FR" sz="2700" dirty="0" smtClean="0"/>
              <a:t>Se Sentir Légitime dans Sa Propre Réussite.</a:t>
            </a:r>
          </a:p>
          <a:p>
            <a:endParaRPr lang="fr-FR" dirty="0"/>
          </a:p>
        </p:txBody>
      </p:sp>
      <p:pic>
        <p:nvPicPr>
          <p:cNvPr id="2050" name="Picture 2"/>
          <p:cNvPicPr>
            <a:picLocks noChangeAspect="1" noChangeArrowheads="1"/>
          </p:cNvPicPr>
          <p:nvPr/>
        </p:nvPicPr>
        <p:blipFill>
          <a:blip r:embed="rId2"/>
          <a:srcRect/>
          <a:stretch>
            <a:fillRect/>
          </a:stretch>
        </p:blipFill>
        <p:spPr bwMode="auto">
          <a:xfrm>
            <a:off x="7822604" y="1340768"/>
            <a:ext cx="3528392" cy="475252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16</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1804" y="188640"/>
            <a:ext cx="8686801" cy="1066800"/>
          </a:xfrm>
        </p:spPr>
        <p:txBody>
          <a:bodyPr/>
          <a:lstStyle/>
          <a:p>
            <a:r>
              <a:rPr lang="fr-FR" dirty="0" smtClean="0"/>
              <a:t> Bénéfices Elite Développement ?</a:t>
            </a:r>
            <a:endParaRPr lang="fr-FR" dirty="0"/>
          </a:p>
        </p:txBody>
      </p:sp>
      <p:sp>
        <p:nvSpPr>
          <p:cNvPr id="3" name="Espace réservé du contenu 2"/>
          <p:cNvSpPr>
            <a:spLocks noGrp="1"/>
          </p:cNvSpPr>
          <p:nvPr>
            <p:ph idx="1"/>
          </p:nvPr>
        </p:nvSpPr>
        <p:spPr>
          <a:xfrm>
            <a:off x="477788" y="1412776"/>
            <a:ext cx="6048672" cy="5112568"/>
          </a:xfrm>
        </p:spPr>
        <p:txBody>
          <a:bodyPr>
            <a:normAutofit fontScale="92500" lnSpcReduction="20000"/>
          </a:bodyPr>
          <a:lstStyle/>
          <a:p>
            <a:endParaRPr lang="fr-FR" dirty="0" smtClean="0"/>
          </a:p>
          <a:p>
            <a:pPr>
              <a:buNone/>
            </a:pPr>
            <a:r>
              <a:rPr lang="fr-FR" sz="2700" dirty="0" smtClean="0"/>
              <a:t>   </a:t>
            </a:r>
            <a:r>
              <a:rPr lang="fr-FR" sz="2900" dirty="0" smtClean="0"/>
              <a:t>A long terme </a:t>
            </a:r>
          </a:p>
          <a:p>
            <a:r>
              <a:rPr lang="fr-FR" sz="2900" dirty="0" smtClean="0"/>
              <a:t>Positionner la Maque khépri Santé           et ses Intervenants Elites en tant que Leader sur le Marché de la Santé, </a:t>
            </a:r>
          </a:p>
          <a:p>
            <a:r>
              <a:rPr lang="fr-FR" sz="2900" dirty="0" smtClean="0"/>
              <a:t>Obtenir un Label Khépri Santé : Référence Qualité Incontournable en Accompagnement de Développement            et de Coordination de soins dans tout le Val-de-Marne,</a:t>
            </a:r>
          </a:p>
          <a:p>
            <a:r>
              <a:rPr lang="fr-FR" sz="2900" dirty="0" err="1" smtClean="0"/>
              <a:t>Khépri</a:t>
            </a:r>
            <a:r>
              <a:rPr lang="fr-FR" sz="2900" dirty="0" smtClean="0"/>
              <a:t> Santé un Exemple de Réussite dans son offre global pour faire de la Santé. </a:t>
            </a:r>
            <a:endParaRPr lang="fr-FR" sz="2900" dirty="0"/>
          </a:p>
        </p:txBody>
      </p:sp>
      <p:pic>
        <p:nvPicPr>
          <p:cNvPr id="4098" name="Picture 2"/>
          <p:cNvPicPr>
            <a:picLocks noChangeAspect="1" noChangeArrowheads="1"/>
          </p:cNvPicPr>
          <p:nvPr/>
        </p:nvPicPr>
        <p:blipFill>
          <a:blip r:embed="rId2"/>
          <a:srcRect/>
          <a:stretch>
            <a:fillRect/>
          </a:stretch>
        </p:blipFill>
        <p:spPr bwMode="auto">
          <a:xfrm>
            <a:off x="6670476" y="1556792"/>
            <a:ext cx="4032448" cy="324036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6886500" y="4725144"/>
            <a:ext cx="3744416" cy="1656184"/>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17</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3852" y="1196752"/>
            <a:ext cx="6325342" cy="2514601"/>
          </a:xfrm>
        </p:spPr>
        <p:txBody>
          <a:bodyPr/>
          <a:lstStyle/>
          <a:p>
            <a:r>
              <a:rPr lang="fr-FR" dirty="0" smtClean="0"/>
              <a:t>Co-Créons Ensemble</a:t>
            </a:r>
            <a:endParaRPr lang="fr-FR" dirty="0"/>
          </a:p>
        </p:txBody>
      </p:sp>
      <p:sp>
        <p:nvSpPr>
          <p:cNvPr id="3" name="Sous-titre 2"/>
          <p:cNvSpPr>
            <a:spLocks noGrp="1"/>
          </p:cNvSpPr>
          <p:nvPr>
            <p:ph type="subTitle" idx="1"/>
          </p:nvPr>
        </p:nvSpPr>
        <p:spPr>
          <a:xfrm>
            <a:off x="909836" y="4005064"/>
            <a:ext cx="8136904" cy="1397000"/>
          </a:xfrm>
        </p:spPr>
        <p:txBody>
          <a:bodyPr>
            <a:normAutofit/>
          </a:bodyPr>
          <a:lstStyle/>
          <a:p>
            <a:r>
              <a:rPr lang="fr-FR" sz="2800" i="1" dirty="0" smtClean="0"/>
              <a:t> « Réussir Tous Ensemble, Pour Réussir Avec Soi… »</a:t>
            </a:r>
            <a:endParaRPr lang="fr-FR" sz="28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1521" y="-315416"/>
            <a:ext cx="11737304" cy="1268760"/>
          </a:xfrm>
        </p:spPr>
        <p:txBody>
          <a:bodyPr/>
          <a:lstStyle/>
          <a:p>
            <a:r>
              <a:rPr lang="en-US" dirty="0" smtClean="0"/>
              <a:t/>
            </a:r>
            <a:br>
              <a:rPr lang="en-US" dirty="0" smtClean="0"/>
            </a:br>
            <a:r>
              <a:rPr lang="en-US" dirty="0" smtClean="0"/>
              <a:t>Khépri Santé</a:t>
            </a:r>
            <a:endParaRPr lang="en-US" dirty="0"/>
          </a:p>
        </p:txBody>
      </p:sp>
      <p:sp>
        <p:nvSpPr>
          <p:cNvPr id="3" name="Espace réservé du contenu 2"/>
          <p:cNvSpPr>
            <a:spLocks noGrp="1"/>
          </p:cNvSpPr>
          <p:nvPr>
            <p:ph idx="1"/>
          </p:nvPr>
        </p:nvSpPr>
        <p:spPr>
          <a:xfrm>
            <a:off x="477788" y="1052736"/>
            <a:ext cx="4896544" cy="5517232"/>
          </a:xfrm>
        </p:spPr>
        <p:txBody>
          <a:bodyPr>
            <a:normAutofit/>
          </a:bodyPr>
          <a:lstStyle/>
          <a:p>
            <a:pPr>
              <a:buNone/>
            </a:pPr>
            <a:r>
              <a:rPr lang="fr-FR" sz="2400" smtClean="0"/>
              <a:t>« </a:t>
            </a:r>
            <a:r>
              <a:rPr lang="fr-FR" sz="2400" i="1" smtClean="0"/>
              <a:t>Nos compétences au service de notre propre développement …»  </a:t>
            </a:r>
            <a:endParaRPr lang="fr-FR" sz="2400" i="1" dirty="0" smtClean="0"/>
          </a:p>
          <a:p>
            <a:endParaRPr lang="en-US" sz="2400" dirty="0" smtClean="0"/>
          </a:p>
          <a:p>
            <a:r>
              <a:rPr lang="en-US" sz="2400" smtClean="0"/>
              <a:t>A</a:t>
            </a:r>
            <a:endParaRPr lang="en-US" sz="2400" dirty="0" smtClean="0"/>
          </a:p>
          <a:p>
            <a:r>
              <a:rPr lang="en-US" sz="2400" dirty="0" smtClean="0"/>
              <a:t>C</a:t>
            </a:r>
          </a:p>
          <a:p>
            <a:r>
              <a:rPr lang="en-US" sz="2400" dirty="0" smtClean="0"/>
              <a:t>T</a:t>
            </a:r>
          </a:p>
          <a:p>
            <a:r>
              <a:rPr lang="en-US" sz="2400" dirty="0" smtClean="0"/>
              <a:t>I</a:t>
            </a:r>
          </a:p>
          <a:p>
            <a:r>
              <a:rPr lang="en-US" sz="2400" dirty="0" smtClean="0"/>
              <a:t>O</a:t>
            </a:r>
          </a:p>
          <a:p>
            <a:r>
              <a:rPr lang="en-US" sz="2400" dirty="0" smtClean="0"/>
              <a:t>N</a:t>
            </a:r>
          </a:p>
          <a:p>
            <a:r>
              <a:rPr lang="en-US" sz="2400" dirty="0" smtClean="0"/>
              <a:t>S</a:t>
            </a:r>
          </a:p>
          <a:p>
            <a:endParaRPr lang="en-US" sz="2400"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3046607704"/>
              </p:ext>
            </p:extLst>
          </p:nvPr>
        </p:nvGraphicFramePr>
        <p:xfrm>
          <a:off x="4798268" y="-27384"/>
          <a:ext cx="691720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19</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1844" y="1628800"/>
            <a:ext cx="8686800" cy="2286000"/>
          </a:xfrm>
        </p:spPr>
        <p:txBody>
          <a:bodyPr/>
          <a:lstStyle/>
          <a:p>
            <a:r>
              <a:rPr lang="fr-FR" dirty="0" smtClean="0"/>
              <a:t>Présentation Intervenants</a:t>
            </a:r>
            <a:endParaRPr lang="fr-FR" dirty="0"/>
          </a:p>
        </p:txBody>
      </p:sp>
      <p:sp>
        <p:nvSpPr>
          <p:cNvPr id="5" name="Espace réservé du numéro de diapositive 4"/>
          <p:cNvSpPr>
            <a:spLocks noGrp="1"/>
          </p:cNvSpPr>
          <p:nvPr>
            <p:ph type="sldNum" sz="quarter" idx="12"/>
          </p:nvPr>
        </p:nvSpPr>
        <p:spPr/>
        <p:txBody>
          <a:bodyPr/>
          <a:lstStyle/>
          <a:p>
            <a:pPr rtl="0"/>
            <a:fld id="{AAEAE4A8-A6E5-453E-B946-FB774B73F48C}" type="slidenum">
              <a:rPr lang="fr-FR" noProof="0" smtClean="0"/>
              <a:pPr rtl="0"/>
              <a:t>2</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eau&quot;"/>
          <p:cNvPicPr>
            <a:picLocks noChangeAspect="1" noChangeArrowheads="1"/>
          </p:cNvPicPr>
          <p:nvPr/>
        </p:nvPicPr>
        <p:blipFill>
          <a:blip r:embed="rId2" cstate="print"/>
          <a:srcRect/>
          <a:stretch>
            <a:fillRect/>
          </a:stretch>
        </p:blipFill>
        <p:spPr bwMode="auto">
          <a:xfrm>
            <a:off x="1917948" y="2564904"/>
            <a:ext cx="6454452"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space réservé du contenu 2"/>
          <p:cNvSpPr>
            <a:spLocks noGrp="1"/>
          </p:cNvSpPr>
          <p:nvPr>
            <p:ph sz="quarter" idx="1"/>
          </p:nvPr>
        </p:nvSpPr>
        <p:spPr>
          <a:xfrm>
            <a:off x="617357" y="188640"/>
            <a:ext cx="11021671" cy="3960440"/>
          </a:xfrm>
        </p:spPr>
        <p:txBody>
          <a:bodyPr>
            <a:normAutofit fontScale="92500" lnSpcReduction="10000"/>
          </a:bodyPr>
          <a:lstStyle/>
          <a:p>
            <a:pPr algn="just">
              <a:buNone/>
            </a:pPr>
            <a:r>
              <a:rPr lang="fr-FR" sz="4000" b="1" dirty="0" smtClean="0"/>
              <a:t> Fatima NEHAL : 06 52 31 30 28</a:t>
            </a:r>
          </a:p>
          <a:p>
            <a:pPr algn="just">
              <a:buNone/>
            </a:pPr>
            <a:r>
              <a:rPr lang="fr-FR" sz="4000" b="1" dirty="0" smtClean="0"/>
              <a:t> naturologique.com</a:t>
            </a:r>
          </a:p>
          <a:p>
            <a:pPr algn="just"/>
            <a:r>
              <a:rPr lang="fr-FR" sz="2600" b="1" dirty="0" smtClean="0"/>
              <a:t>Prévention et Accompagnement global pour une santé durable                                                   </a:t>
            </a:r>
          </a:p>
          <a:p>
            <a:pPr algn="just"/>
            <a:r>
              <a:rPr lang="fr-FR" sz="2600" b="1" dirty="0" smtClean="0"/>
              <a:t>Conseils en développement professionnel et personnel </a:t>
            </a:r>
          </a:p>
          <a:p>
            <a:pPr algn="just"/>
            <a:r>
              <a:rPr lang="fr-FR" sz="2600" b="1" dirty="0" smtClean="0"/>
              <a:t>Praticienne de Santé Naturopathe Certifiée, Conférencière</a:t>
            </a:r>
          </a:p>
          <a:p>
            <a:pPr algn="just"/>
            <a:r>
              <a:rPr lang="fr-FR" sz="2600" b="1" dirty="0" smtClean="0"/>
              <a:t>Interventions en Entreprises, en Institutions et en Privée</a:t>
            </a:r>
          </a:p>
          <a:p>
            <a:pPr algn="just"/>
            <a:r>
              <a:rPr lang="fr-FR" sz="2600" b="1" dirty="0" smtClean="0"/>
              <a:t>Gestion des Emotions, du Stress, de la Fatigue chronique et du Burnout</a:t>
            </a:r>
          </a:p>
          <a:p>
            <a:pPr algn="just">
              <a:buNone/>
            </a:pPr>
            <a:endParaRPr lang="fr-FR" dirty="0" smtClean="0"/>
          </a:p>
          <a:p>
            <a:endParaRPr lang="fr-FR" dirty="0" smtClean="0"/>
          </a:p>
          <a:p>
            <a:endParaRPr lang="fr-FR" dirty="0"/>
          </a:p>
        </p:txBody>
      </p:sp>
      <p:sp>
        <p:nvSpPr>
          <p:cNvPr id="7" name="Titre 1"/>
          <p:cNvSpPr txBox="1">
            <a:spLocks/>
          </p:cNvSpPr>
          <p:nvPr/>
        </p:nvSpPr>
        <p:spPr>
          <a:xfrm>
            <a:off x="549796" y="5328593"/>
            <a:ext cx="5832648" cy="1196751"/>
          </a:xfrm>
          <a:prstGeom prst="rect">
            <a:avLst/>
          </a:prstGeom>
        </p:spPr>
        <p:txBody>
          <a:bodyPr vert="horz" lIns="91440" tIns="45720" rIns="91440" bIns="45720" rtlCol="0" anchor="b">
            <a:normAutofit/>
          </a:body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tx1"/>
                </a:solidFill>
                <a:effectLst/>
                <a:uLnTx/>
                <a:uFillTx/>
                <a:ea typeface="+mj-ea"/>
                <a:cs typeface="+mj-cs"/>
              </a:rPr>
              <a:t>  Merci pour votre écoute</a:t>
            </a:r>
            <a:r>
              <a:rPr kumimoji="0" lang="fr-FR" sz="2800" b="1" i="0" u="sng"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rPr>
              <a:t/>
            </a:r>
            <a:br>
              <a:rPr kumimoji="0" lang="fr-FR" sz="2800" b="1" i="0" u="sng"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rPr>
            </a:br>
            <a:endParaRPr kumimoji="0" lang="fr-FR"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20</a:t>
            </a:fld>
            <a:endParaRPr lang="fr-FR" noProof="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ppt_x"/>
                                          </p:val>
                                        </p:tav>
                                        <p:tav tm="100000">
                                          <p:val>
                                            <p:strVal val="#ppt_x"/>
                                          </p:val>
                                        </p:tav>
                                      </p:tavLst>
                                    </p:anim>
                                    <p:anim calcmode="lin" valueType="num">
                                      <p:cBhvr additive="base">
                                        <p:cTn id="8"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7" y="-315416"/>
            <a:ext cx="11278988" cy="1052736"/>
          </a:xfrm>
        </p:spPr>
        <p:txBody>
          <a:bodyPr/>
          <a:lstStyle/>
          <a:p>
            <a:r>
              <a:rPr lang="fr-FR" b="1" dirty="0" smtClean="0">
                <a:effectLst>
                  <a:outerShdw blurRad="38100" dist="38100" dir="2700000" algn="tl">
                    <a:srgbClr val="000000">
                      <a:alpha val="43137"/>
                    </a:srgbClr>
                  </a:outerShdw>
                </a:effectLst>
              </a:rPr>
              <a:t/>
            </a:r>
            <a:br>
              <a:rPr lang="fr-FR" b="1" dirty="0" smtClean="0">
                <a:effectLst>
                  <a:outerShdw blurRad="38100" dist="38100" dir="2700000" algn="tl">
                    <a:srgbClr val="000000">
                      <a:alpha val="43137"/>
                    </a:srgbClr>
                  </a:outerShdw>
                </a:effectLst>
              </a:rPr>
            </a:br>
            <a:r>
              <a:rPr lang="fr-FR" sz="4000" b="1" u="sng" dirty="0" smtClean="0">
                <a:solidFill>
                  <a:schemeClr val="bg2">
                    <a:lumMod val="50000"/>
                  </a:schemeClr>
                </a:solidFill>
              </a:rPr>
              <a:t>Parcours Professionnel</a:t>
            </a:r>
            <a:endParaRPr lang="fr-FR" sz="4000" b="1" u="sng" dirty="0">
              <a:solidFill>
                <a:schemeClr val="bg2">
                  <a:lumMod val="50000"/>
                </a:schemeClr>
              </a:solidFill>
            </a:endParaRPr>
          </a:p>
        </p:txBody>
      </p:sp>
      <p:sp>
        <p:nvSpPr>
          <p:cNvPr id="3" name="Espace réservé du contenu 2"/>
          <p:cNvSpPr>
            <a:spLocks noGrp="1"/>
          </p:cNvSpPr>
          <p:nvPr>
            <p:ph idx="1"/>
          </p:nvPr>
        </p:nvSpPr>
        <p:spPr>
          <a:xfrm>
            <a:off x="789008" y="764704"/>
            <a:ext cx="11399817" cy="6093296"/>
          </a:xfrm>
        </p:spPr>
        <p:txBody>
          <a:bodyPr>
            <a:normAutofit lnSpcReduction="10000"/>
          </a:bodyPr>
          <a:lstStyle/>
          <a:p>
            <a:pPr>
              <a:lnSpc>
                <a:spcPct val="100000"/>
              </a:lnSpc>
              <a:buFont typeface="Wingdings" pitchFamily="2" charset="2"/>
              <a:buChar char="Ø"/>
            </a:pPr>
            <a:r>
              <a:rPr lang="fr-FR" sz="2400" dirty="0" smtClean="0"/>
              <a:t>Issue de Formation Action et Communication Commerciale</a:t>
            </a:r>
          </a:p>
          <a:p>
            <a:pPr>
              <a:lnSpc>
                <a:spcPct val="100000"/>
              </a:lnSpc>
              <a:buFont typeface="Wingdings" pitchFamily="2" charset="2"/>
              <a:buChar char="Ø"/>
            </a:pPr>
            <a:r>
              <a:rPr lang="fr-FR" sz="2400" dirty="0" smtClean="0"/>
              <a:t>Certification Responsable en E-Commerce et en Management</a:t>
            </a:r>
          </a:p>
          <a:p>
            <a:pPr>
              <a:lnSpc>
                <a:spcPct val="100000"/>
              </a:lnSpc>
              <a:buFont typeface="Wingdings" pitchFamily="2" charset="2"/>
              <a:buChar char="Ø"/>
            </a:pPr>
            <a:r>
              <a:rPr lang="fr-FR" sz="2400" dirty="0" smtClean="0"/>
              <a:t>Expérience de +15 ans dans la Gestion de la Relation Clients</a:t>
            </a:r>
          </a:p>
          <a:p>
            <a:pPr>
              <a:lnSpc>
                <a:spcPct val="100000"/>
              </a:lnSpc>
              <a:buFont typeface="Wingdings" pitchFamily="2" charset="2"/>
              <a:buChar char="Ø"/>
            </a:pPr>
            <a:r>
              <a:rPr lang="fr-FR" sz="2400" dirty="0" smtClean="0"/>
              <a:t>Dont 10 dans la Négociation Commerciale</a:t>
            </a:r>
          </a:p>
          <a:p>
            <a:pPr>
              <a:lnSpc>
                <a:spcPct val="100000"/>
              </a:lnSpc>
              <a:buFont typeface="Wingdings" pitchFamily="2" charset="2"/>
              <a:buChar char="Ø"/>
            </a:pPr>
            <a:r>
              <a:rPr lang="fr-FR" sz="2400" dirty="0" smtClean="0"/>
              <a:t>5 dans le Management Opérationnel</a:t>
            </a:r>
          </a:p>
          <a:p>
            <a:pPr>
              <a:lnSpc>
                <a:spcPct val="100000"/>
              </a:lnSpc>
              <a:buFont typeface="Wingdings" pitchFamily="2" charset="2"/>
              <a:buChar char="Ø"/>
            </a:pPr>
            <a:r>
              <a:rPr lang="fr-FR" sz="2400" dirty="0" smtClean="0"/>
              <a:t>A Managé, Formé et Coaché des Managers et 100 Commerciaux à la Vente</a:t>
            </a:r>
          </a:p>
          <a:p>
            <a:pPr>
              <a:lnSpc>
                <a:spcPct val="100000"/>
              </a:lnSpc>
              <a:buFont typeface="Wingdings" pitchFamily="2" charset="2"/>
              <a:buChar char="Ø"/>
            </a:pPr>
            <a:r>
              <a:rPr lang="fr-FR" sz="2400" dirty="0" smtClean="0"/>
              <a:t>En 2012, Burnout : Réorganisation Professionnelle</a:t>
            </a:r>
          </a:p>
          <a:p>
            <a:pPr>
              <a:lnSpc>
                <a:spcPct val="100000"/>
              </a:lnSpc>
              <a:buFont typeface="Wingdings" pitchFamily="2" charset="2"/>
              <a:buChar char="Ø"/>
            </a:pPr>
            <a:r>
              <a:rPr lang="fr-FR" sz="2400" dirty="0" smtClean="0"/>
              <a:t>Interventions en Entreprises, en Institutions et en Privé</a:t>
            </a:r>
          </a:p>
          <a:p>
            <a:pPr>
              <a:lnSpc>
                <a:spcPct val="100000"/>
              </a:lnSpc>
              <a:buFont typeface="Wingdings" pitchFamily="2" charset="2"/>
              <a:buChar char="Ø"/>
            </a:pPr>
            <a:r>
              <a:rPr lang="fr-FR" sz="2400" dirty="0" smtClean="0"/>
              <a:t>Consultante en Développement Professionnel et Personnel </a:t>
            </a:r>
          </a:p>
          <a:p>
            <a:pPr>
              <a:lnSpc>
                <a:spcPct val="100000"/>
              </a:lnSpc>
              <a:buFont typeface="Wingdings" pitchFamily="2" charset="2"/>
              <a:buChar char="Ø"/>
            </a:pPr>
            <a:r>
              <a:rPr lang="fr-FR" sz="2400" dirty="0" smtClean="0"/>
              <a:t>Praticienne de Santé Naturopathe Diplômée </a:t>
            </a:r>
            <a:r>
              <a:rPr lang="en-US" sz="2400" dirty="0" smtClean="0"/>
              <a:t>Isupnat</a:t>
            </a:r>
            <a:r>
              <a:rPr lang="fr-FR" sz="2400" dirty="0" smtClean="0"/>
              <a:t>, Conférencière</a:t>
            </a:r>
          </a:p>
          <a:p>
            <a:pPr>
              <a:lnSpc>
                <a:spcPct val="100000"/>
              </a:lnSpc>
              <a:buFont typeface="Wingdings" pitchFamily="2" charset="2"/>
              <a:buChar char="Ø"/>
            </a:pPr>
            <a:r>
              <a:rPr lang="fr-FR" sz="2400" dirty="0" smtClean="0"/>
              <a:t>Gestion des Emotions, du Stress, de la Fatigue Chronique et du Burnout</a:t>
            </a:r>
          </a:p>
        </p:txBody>
      </p:sp>
      <p:sp>
        <p:nvSpPr>
          <p:cNvPr id="6" name="Espace réservé du numéro de diapositive 5"/>
          <p:cNvSpPr>
            <a:spLocks noGrp="1"/>
          </p:cNvSpPr>
          <p:nvPr>
            <p:ph type="sldNum" sz="quarter" idx="12"/>
          </p:nvPr>
        </p:nvSpPr>
        <p:spPr/>
        <p:txBody>
          <a:bodyPr/>
          <a:lstStyle/>
          <a:p>
            <a:pPr rtl="0"/>
            <a:fld id="{AAEAE4A8-A6E5-453E-B946-FB774B73F48C}" type="slidenum">
              <a:rPr lang="fr-FR" noProof="0" smtClean="0"/>
              <a:pPr rtl="0"/>
              <a:t>3</a:t>
            </a:fld>
            <a:endParaRPr lang="fr-FR" noProof="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796" y="620688"/>
            <a:ext cx="8686801" cy="1066800"/>
          </a:xfrm>
        </p:spPr>
        <p:txBody>
          <a:bodyPr/>
          <a:lstStyle/>
          <a:p>
            <a:r>
              <a:rPr lang="en-US" dirty="0" smtClean="0"/>
              <a:t>Docteur Edward Bach</a:t>
            </a:r>
            <a:endParaRPr lang="en-US" dirty="0"/>
          </a:p>
        </p:txBody>
      </p:sp>
      <p:sp>
        <p:nvSpPr>
          <p:cNvPr id="3" name="Espace réservé du contenu 2"/>
          <p:cNvSpPr>
            <a:spLocks noGrp="1"/>
          </p:cNvSpPr>
          <p:nvPr>
            <p:ph idx="1"/>
          </p:nvPr>
        </p:nvSpPr>
        <p:spPr>
          <a:xfrm>
            <a:off x="405780" y="2667000"/>
            <a:ext cx="7488832" cy="4191000"/>
          </a:xfrm>
        </p:spPr>
        <p:txBody>
          <a:bodyPr>
            <a:normAutofit/>
          </a:bodyPr>
          <a:lstStyle/>
          <a:p>
            <a:r>
              <a:rPr lang="fr-FR" sz="2400" dirty="0" smtClean="0"/>
              <a:t>La souffrance est un correctif                                          qui met en lumière la leçon que nous n'aurions pas comprise par d'autres moyens et elle ne peut jamais être éliminée, tant que cette leçon n'a pas été apprise…</a:t>
            </a:r>
          </a:p>
          <a:p>
            <a:endParaRPr lang="fr-FR" sz="2400" dirty="0" smtClean="0"/>
          </a:p>
          <a:p>
            <a:endParaRPr lang="en-US" sz="2400" dirty="0"/>
          </a:p>
        </p:txBody>
      </p:sp>
      <p:pic>
        <p:nvPicPr>
          <p:cNvPr id="4" name="Picture 2"/>
          <p:cNvPicPr>
            <a:picLocks noChangeAspect="1" noChangeArrowheads="1"/>
          </p:cNvPicPr>
          <p:nvPr/>
        </p:nvPicPr>
        <p:blipFill>
          <a:blip r:embed="rId2"/>
          <a:srcRect/>
          <a:stretch>
            <a:fillRect/>
          </a:stretch>
        </p:blipFill>
        <p:spPr bwMode="auto">
          <a:xfrm>
            <a:off x="7750596" y="834044"/>
            <a:ext cx="3528392" cy="5619291"/>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4</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756" y="-387424"/>
            <a:ext cx="11737305" cy="1303870"/>
          </a:xfrm>
        </p:spPr>
        <p:txBody>
          <a:bodyPr>
            <a:normAutofit/>
          </a:bodyPr>
          <a:lstStyle/>
          <a:p>
            <a:pPr algn="ctr"/>
            <a:r>
              <a:rPr lang="fr-FR" sz="4000" b="1" u="sng" dirty="0" smtClean="0">
                <a:solidFill>
                  <a:schemeClr val="bg2">
                    <a:lumMod val="50000"/>
                  </a:schemeClr>
                </a:solidFill>
              </a:rPr>
              <a:t>Sommaire</a:t>
            </a:r>
            <a:endParaRPr lang="fr-FR" sz="4000" b="1" u="sng" dirty="0">
              <a:solidFill>
                <a:schemeClr val="bg2">
                  <a:lumMod val="50000"/>
                </a:schemeClr>
              </a:solidFill>
            </a:endParaRPr>
          </a:p>
        </p:txBody>
      </p:sp>
      <p:sp>
        <p:nvSpPr>
          <p:cNvPr id="3" name="Espace réservé du contenu 2"/>
          <p:cNvSpPr>
            <a:spLocks noGrp="1"/>
          </p:cNvSpPr>
          <p:nvPr>
            <p:ph idx="1"/>
          </p:nvPr>
        </p:nvSpPr>
        <p:spPr>
          <a:xfrm>
            <a:off x="405780" y="908720"/>
            <a:ext cx="11567810" cy="5589240"/>
          </a:xfrm>
        </p:spPr>
        <p:txBody>
          <a:bodyPr>
            <a:normAutofit/>
          </a:bodyPr>
          <a:lstStyle/>
          <a:p>
            <a:pPr marL="902970" indent="-857250">
              <a:buNone/>
            </a:pPr>
            <a:endParaRPr lang="en-US" sz="3600" b="1" dirty="0" smtClean="0"/>
          </a:p>
          <a:p>
            <a:pPr marL="902970" indent="-857250">
              <a:buFont typeface="+mj-lt"/>
              <a:buAutoNum type="romanUcPeriod"/>
            </a:pPr>
            <a:r>
              <a:rPr lang="en-US" sz="3600" b="1" dirty="0" smtClean="0"/>
              <a:t>La Marque Khépri Santé</a:t>
            </a:r>
          </a:p>
          <a:p>
            <a:pPr marL="902970" indent="-857250">
              <a:buFont typeface="+mj-lt"/>
              <a:buAutoNum type="romanUcPeriod"/>
            </a:pPr>
            <a:r>
              <a:rPr lang="en-US" sz="3600" b="1" dirty="0" smtClean="0"/>
              <a:t>Le Projet Elite Développement</a:t>
            </a:r>
          </a:p>
          <a:p>
            <a:pPr marL="902970" indent="-857250">
              <a:buFont typeface="+mj-lt"/>
              <a:buAutoNum type="romanUcPeriod"/>
            </a:pPr>
            <a:r>
              <a:rPr lang="en-US" sz="3600" b="1" dirty="0" smtClean="0"/>
              <a:t>Le Co-Développement Participatif</a:t>
            </a:r>
          </a:p>
          <a:p>
            <a:pPr marL="902970" indent="-857250">
              <a:buFont typeface="+mj-lt"/>
              <a:buAutoNum type="romanUcPeriod"/>
            </a:pPr>
            <a:endParaRPr lang="fr-FR" sz="3600" dirty="0" smtClean="0"/>
          </a:p>
          <a:p>
            <a:pPr marL="902970" indent="-857250">
              <a:buFont typeface="+mj-lt"/>
              <a:buAutoNum type="romanUcPeriod"/>
            </a:pPr>
            <a:r>
              <a:rPr lang="fr-FR" sz="3600" b="1" dirty="0" smtClean="0"/>
              <a:t>L’Atelier Co-Créons Ensemble</a:t>
            </a:r>
          </a:p>
          <a:p>
            <a:pPr>
              <a:buNone/>
            </a:pPr>
            <a:endParaRPr lang="fr-FR" sz="3600" b="1" dirty="0" smtClean="0"/>
          </a:p>
          <a:p>
            <a:pPr marL="902970" indent="-857250">
              <a:buFont typeface="+mj-lt"/>
              <a:buAutoNum type="romanUcPeriod"/>
            </a:pPr>
            <a:endParaRPr lang="fr-FR" sz="3600" b="1" dirty="0" smtClean="0"/>
          </a:p>
          <a:p>
            <a:pPr marL="902970" indent="-857250">
              <a:buFont typeface="+mj-lt"/>
              <a:buAutoNum type="romanUcPeriod"/>
            </a:pPr>
            <a:endParaRPr lang="fr-FR" sz="3600" b="1" dirty="0" smtClean="0"/>
          </a:p>
          <a:p>
            <a:pPr marL="902970" indent="-857250">
              <a:buFont typeface="+mj-lt"/>
              <a:buAutoNum type="romanUcPeriod"/>
            </a:pPr>
            <a:endParaRPr lang="fr-FR" sz="3600" dirty="0" smtClean="0"/>
          </a:p>
          <a:p>
            <a:pPr>
              <a:buNone/>
            </a:pPr>
            <a:endParaRPr lang="fr-FR" sz="3600" dirty="0" smtClean="0"/>
          </a:p>
          <a:p>
            <a:pPr>
              <a:buNone/>
            </a:pPr>
            <a:endParaRPr lang="fr-FR" sz="3600" dirty="0" smtClean="0"/>
          </a:p>
        </p:txBody>
      </p:sp>
      <p:sp>
        <p:nvSpPr>
          <p:cNvPr id="6" name="Espace réservé du numéro de diapositive 5"/>
          <p:cNvSpPr>
            <a:spLocks noGrp="1"/>
          </p:cNvSpPr>
          <p:nvPr>
            <p:ph type="sldNum" sz="quarter" idx="12"/>
          </p:nvPr>
        </p:nvSpPr>
        <p:spPr/>
        <p:txBody>
          <a:bodyPr/>
          <a:lstStyle/>
          <a:p>
            <a:pPr rtl="0"/>
            <a:fld id="{AAEAE4A8-A6E5-453E-B946-FB774B73F48C}" type="slidenum">
              <a:rPr lang="fr-FR" noProof="0" smtClean="0"/>
              <a:pPr rtl="0"/>
              <a:t>5</a:t>
            </a:fld>
            <a:endParaRPr lang="fr-FR" noProof="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9836" y="1772816"/>
            <a:ext cx="8686800" cy="2286000"/>
          </a:xfrm>
        </p:spPr>
        <p:txBody>
          <a:bodyPr/>
          <a:lstStyle/>
          <a:p>
            <a:r>
              <a:rPr lang="fr-FR" dirty="0" err="1" smtClean="0"/>
              <a:t>Khépri</a:t>
            </a:r>
            <a:r>
              <a:rPr lang="fr-FR" dirty="0" smtClean="0"/>
              <a:t> Santé</a:t>
            </a:r>
            <a:endParaRPr lang="fr-FR" dirty="0"/>
          </a:p>
        </p:txBody>
      </p:sp>
      <p:sp>
        <p:nvSpPr>
          <p:cNvPr id="5" name="Espace réservé du numéro de diapositive 4"/>
          <p:cNvSpPr>
            <a:spLocks noGrp="1"/>
          </p:cNvSpPr>
          <p:nvPr>
            <p:ph type="sldNum" sz="quarter" idx="12"/>
          </p:nvPr>
        </p:nvSpPr>
        <p:spPr/>
        <p:txBody>
          <a:bodyPr/>
          <a:lstStyle/>
          <a:p>
            <a:pPr rtl="0"/>
            <a:fld id="{AAEAE4A8-A6E5-453E-B946-FB774B73F48C}" type="slidenum">
              <a:rPr lang="fr-FR" noProof="0" smtClean="0"/>
              <a:pPr rtl="0"/>
              <a:t>6</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5820" y="0"/>
            <a:ext cx="8686801" cy="1066800"/>
          </a:xfrm>
        </p:spPr>
        <p:txBody>
          <a:bodyPr/>
          <a:lstStyle/>
          <a:p>
            <a:r>
              <a:rPr lang="fr-FR" dirty="0" smtClean="0"/>
              <a:t>  Khépri Santé : 1 Vision</a:t>
            </a:r>
            <a:endParaRPr lang="fr-FR" dirty="0"/>
          </a:p>
        </p:txBody>
      </p:sp>
      <p:sp>
        <p:nvSpPr>
          <p:cNvPr id="3" name="Espace réservé du contenu 2"/>
          <p:cNvSpPr>
            <a:spLocks noGrp="1"/>
          </p:cNvSpPr>
          <p:nvPr>
            <p:ph idx="1"/>
          </p:nvPr>
        </p:nvSpPr>
        <p:spPr>
          <a:xfrm>
            <a:off x="765820" y="980728"/>
            <a:ext cx="5832648" cy="5688632"/>
          </a:xfrm>
        </p:spPr>
        <p:txBody>
          <a:bodyPr>
            <a:normAutofit/>
          </a:bodyPr>
          <a:lstStyle/>
          <a:p>
            <a:endParaRPr lang="fr-FR" sz="2500" dirty="0" smtClean="0"/>
          </a:p>
          <a:p>
            <a:r>
              <a:rPr lang="fr-FR" sz="2500" dirty="0" smtClean="0"/>
              <a:t>Khépri Santé (2015) est un Centre     de </a:t>
            </a:r>
            <a:r>
              <a:rPr lang="fr-FR" sz="2500" dirty="0" smtClean="0"/>
              <a:t>médecine intégrative, (activités médicales, </a:t>
            </a:r>
            <a:r>
              <a:rPr lang="fr-FR" sz="2500" dirty="0" smtClean="0"/>
              <a:t>p</a:t>
            </a:r>
            <a:r>
              <a:rPr lang="fr-FR" sz="2500" dirty="0" smtClean="0"/>
              <a:t>aramédicales </a:t>
            </a:r>
            <a:r>
              <a:rPr lang="fr-FR" sz="2500" dirty="0" smtClean="0"/>
              <a:t>et </a:t>
            </a:r>
            <a:r>
              <a:rPr lang="fr-FR" sz="2500" dirty="0" smtClean="0"/>
              <a:t>de </a:t>
            </a:r>
            <a:r>
              <a:rPr lang="fr-FR" sz="2500" dirty="0" smtClean="0"/>
              <a:t>Thérapies Complémentaires.</a:t>
            </a:r>
          </a:p>
          <a:p>
            <a:r>
              <a:rPr lang="fr-FR" sz="2500" dirty="0" smtClean="0"/>
              <a:t>Offre Holistique (20 pratiques/50 Intervenants) est une ouverture à de nombreuses possibilités de Soins de Santé.</a:t>
            </a:r>
          </a:p>
          <a:p>
            <a:r>
              <a:rPr lang="fr-FR" sz="2500" dirty="0" smtClean="0"/>
              <a:t>Une Forte Valeur Ajoutée parcequ’elle  a la Capacité d’apporter des réponses à tous types de besoin de « Santé » qui sont d’ordre Physique, Energétique, Psycho-Emotionnel et Nutritionnel.</a:t>
            </a:r>
            <a:endParaRPr lang="fr-FR" sz="2500" dirty="0"/>
          </a:p>
        </p:txBody>
      </p:sp>
      <p:sp>
        <p:nvSpPr>
          <p:cNvPr id="8" name="Espace réservé du numéro de diapositive 7"/>
          <p:cNvSpPr>
            <a:spLocks noGrp="1"/>
          </p:cNvSpPr>
          <p:nvPr>
            <p:ph type="sldNum" sz="quarter" idx="12"/>
          </p:nvPr>
        </p:nvSpPr>
        <p:spPr/>
        <p:txBody>
          <a:bodyPr/>
          <a:lstStyle/>
          <a:p>
            <a:pPr rtl="0"/>
            <a:fld id="{AAEAE4A8-A6E5-453E-B946-FB774B73F48C}" type="slidenum">
              <a:rPr lang="fr-FR" noProof="0" smtClean="0"/>
              <a:pPr rtl="0"/>
              <a:t>7</a:t>
            </a:fld>
            <a:endParaRPr lang="fr-FR" noProof="0" dirty="0"/>
          </a:p>
        </p:txBody>
      </p:sp>
      <p:pic>
        <p:nvPicPr>
          <p:cNvPr id="2050" name="Picture 2" descr="C:\Users\Dell\Dropbox\01-Sophrokhépri\Marketing et Communication\Logo\logosophrokhepri V3okMai 2015\logoseul_fd_transp_200_pix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1772816"/>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92696"/>
            <a:ext cx="11737304" cy="1268760"/>
          </a:xfrm>
        </p:spPr>
        <p:txBody>
          <a:bodyPr/>
          <a:lstStyle/>
          <a:p>
            <a:r>
              <a:rPr lang="en-US" dirty="0" smtClean="0"/>
              <a:t/>
            </a:r>
            <a:br>
              <a:rPr lang="en-US" dirty="0" smtClean="0"/>
            </a:br>
            <a:r>
              <a:rPr lang="en-US" dirty="0" smtClean="0"/>
              <a:t>Khépri Santé : </a:t>
            </a:r>
            <a:r>
              <a:rPr lang="en-US" smtClean="0"/>
              <a:t>4 Piliers</a:t>
            </a:r>
            <a:endParaRPr lang="en-US"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2713675544"/>
              </p:ext>
            </p:extLst>
          </p:nvPr>
        </p:nvGraphicFramePr>
        <p:xfrm>
          <a:off x="2494012" y="0"/>
          <a:ext cx="1008556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8</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5780" y="476672"/>
            <a:ext cx="11161240" cy="1268760"/>
          </a:xfrm>
        </p:spPr>
        <p:txBody>
          <a:bodyPr/>
          <a:lstStyle/>
          <a:p>
            <a:r>
              <a:rPr lang="en-US" dirty="0" smtClean="0"/>
              <a:t/>
            </a:r>
            <a:br>
              <a:rPr lang="en-US" dirty="0" smtClean="0"/>
            </a:br>
            <a:r>
              <a:rPr lang="en-US" dirty="0" smtClean="0"/>
              <a:t>Khépri Santé : 4 Personas</a:t>
            </a:r>
            <a:endParaRPr lang="en-US" dirty="0"/>
          </a:p>
        </p:txBody>
      </p:sp>
      <p:graphicFrame>
        <p:nvGraphicFramePr>
          <p:cNvPr id="5" name="Espace réservé du contenu 7" descr="Un cycle radial montre la relation entre 4 tâches et un groupe"/>
          <p:cNvGraphicFramePr>
            <a:graphicFrameLocks/>
          </p:cNvGraphicFramePr>
          <p:nvPr>
            <p:extLst>
              <p:ext uri="{D42A27DB-BD31-4B8C-83A1-F6EECF244321}">
                <p14:modId xmlns:p14="http://schemas.microsoft.com/office/powerpoint/2010/main" val="3013747672"/>
              </p:ext>
            </p:extLst>
          </p:nvPr>
        </p:nvGraphicFramePr>
        <p:xfrm>
          <a:off x="2782044" y="0"/>
          <a:ext cx="958150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p:cNvSpPr>
            <a:spLocks noGrp="1"/>
          </p:cNvSpPr>
          <p:nvPr>
            <p:ph type="sldNum" sz="quarter" idx="12"/>
          </p:nvPr>
        </p:nvSpPr>
        <p:spPr/>
        <p:txBody>
          <a:bodyPr/>
          <a:lstStyle/>
          <a:p>
            <a:pPr rtl="0"/>
            <a:fld id="{AAEAE4A8-A6E5-453E-B946-FB774B73F48C}" type="slidenum">
              <a:rPr lang="fr-FR" noProof="0" smtClean="0"/>
              <a:pPr rtl="0"/>
              <a:t>9</a:t>
            </a:fld>
            <a:endParaRPr lang="fr-FR"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tf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396_TF02895266.potx" id="{47023EB1-84D6-4F8D-A3A4-0DB2D5BFEFCD}" vid="{A3AA592D-003A-45B9-875A-068D4A2C5DA8}"/>
    </a:ext>
  </a:extLst>
</a:theme>
</file>

<file path=ppt/theme/theme2.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3.xml><?xml version="1.0" encoding="utf-8"?>
<ds:datastoreItem xmlns:ds="http://schemas.openxmlformats.org/officeDocument/2006/customXml" ds:itemID="{99220E13-D325-4A9E-AA7A-0D1409275EB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tf02895266</Template>
  <TotalTime>4334</TotalTime>
  <Words>736</Words>
  <Application>Microsoft Office PowerPoint</Application>
  <PresentationFormat>Personnalisé</PresentationFormat>
  <Paragraphs>151</Paragraphs>
  <Slides>20</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Franklin Gothic Medium</vt:lpstr>
      <vt:lpstr>Wingdings</vt:lpstr>
      <vt:lpstr>tf02895266</vt:lpstr>
      <vt:lpstr>STRATEGIE                        ELITE DEVELOPPEMENT</vt:lpstr>
      <vt:lpstr>Présentation Intervenants</vt:lpstr>
      <vt:lpstr> Parcours Professionnel</vt:lpstr>
      <vt:lpstr>Docteur Edward Bach</vt:lpstr>
      <vt:lpstr>Sommaire</vt:lpstr>
      <vt:lpstr>Khépri Santé</vt:lpstr>
      <vt:lpstr>  Khépri Santé : 1 Vision</vt:lpstr>
      <vt:lpstr> Khépri Santé : 4 Piliers</vt:lpstr>
      <vt:lpstr> Khépri Santé : 4 Personas</vt:lpstr>
      <vt:lpstr> Khépri Santé = 1 expertise et 4 Solutions intégrées</vt:lpstr>
      <vt:lpstr>PROJET ELITE DEVELOPPEMENT</vt:lpstr>
      <vt:lpstr>   Projet Elite Développement ?</vt:lpstr>
      <vt:lpstr>  Mission Elite Développement ?</vt:lpstr>
      <vt:lpstr>LE Co-Développement Participatif </vt:lpstr>
      <vt:lpstr>  Le  Sens de la Mission Elite Développement ?</vt:lpstr>
      <vt:lpstr>Avantages Elite Développement ?</vt:lpstr>
      <vt:lpstr> Bénéfices Elite Développement ?</vt:lpstr>
      <vt:lpstr>Co-Créons Ensemble</vt:lpstr>
      <vt:lpstr> Khépri Santé</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nehal</dc:creator>
  <cp:lastModifiedBy>Utilisateur Windows</cp:lastModifiedBy>
  <cp:revision>320</cp:revision>
  <dcterms:created xsi:type="dcterms:W3CDTF">2018-01-13T13:09:20Z</dcterms:created>
  <dcterms:modified xsi:type="dcterms:W3CDTF">2018-09-30T15:29:43Z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