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66" r:id="rId2"/>
    <p:sldId id="261" r:id="rId3"/>
  </p:sldIdLst>
  <p:sldSz cx="5364163" cy="7561263"/>
  <p:notesSz cx="9939338" cy="6805613"/>
  <p:defaultTextStyle>
    <a:defPPr>
      <a:defRPr lang="fr-FR"/>
    </a:defPPr>
    <a:lvl1pPr marL="0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79162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58324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837487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116649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395811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674973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1954135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233297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34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CE1"/>
    <a:srgbClr val="0085B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5" autoAdjust="0"/>
    <p:restoredTop sz="99648" autoAdjust="0"/>
  </p:normalViewPr>
  <p:slideViewPr>
    <p:cSldViewPr>
      <p:cViewPr>
        <p:scale>
          <a:sx n="100" d="100"/>
          <a:sy n="100" d="100"/>
        </p:scale>
        <p:origin x="-1476" y="480"/>
      </p:cViewPr>
      <p:guideLst>
        <p:guide orient="horz" pos="2382"/>
        <p:guide pos="16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30951" y="1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16508AF3-D76F-477D-9EE9-9CC003D1372C}" type="datetimeFigureOut">
              <a:rPr lang="fr-FR" smtClean="0"/>
              <a:t>02/04/2016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64183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30951" y="6464183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259E83FA-6A89-4284-BC67-1E51118793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030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2313" y="2348893"/>
            <a:ext cx="4559539" cy="162077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04625" y="4284717"/>
            <a:ext cx="3754914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9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58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37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16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95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74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54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33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02/04/2016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72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02/04/2016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96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216637" y="159278"/>
            <a:ext cx="997400" cy="338681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1644" y="159278"/>
            <a:ext cx="2905588" cy="338681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02/04/2016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22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02/04/2016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33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3732" y="4858814"/>
            <a:ext cx="4559539" cy="1501750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3732" y="3204787"/>
            <a:ext cx="4559539" cy="1654026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91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583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374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166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3958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67497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9541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3329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02/04/2016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58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1646" y="925906"/>
            <a:ext cx="1951028" cy="26201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262074" y="925906"/>
            <a:ext cx="1951960" cy="26201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02/04/2016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81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8209" y="302802"/>
            <a:ext cx="4827747" cy="1260211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8209" y="1692534"/>
            <a:ext cx="2370103" cy="705367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9162" indent="0">
              <a:buNone/>
              <a:defRPr sz="1200" b="1"/>
            </a:lvl2pPr>
            <a:lvl3pPr marL="558324" indent="0">
              <a:buNone/>
              <a:defRPr sz="1200" b="1"/>
            </a:lvl3pPr>
            <a:lvl4pPr marL="837487" indent="0">
              <a:buNone/>
              <a:defRPr sz="1000" b="1"/>
            </a:lvl4pPr>
            <a:lvl5pPr marL="1116649" indent="0">
              <a:buNone/>
              <a:defRPr sz="1000" b="1"/>
            </a:lvl5pPr>
            <a:lvl6pPr marL="1395811" indent="0">
              <a:buNone/>
              <a:defRPr sz="1000" b="1"/>
            </a:lvl6pPr>
            <a:lvl7pPr marL="1674973" indent="0">
              <a:buNone/>
              <a:defRPr sz="1000" b="1"/>
            </a:lvl7pPr>
            <a:lvl8pPr marL="1954135" indent="0">
              <a:buNone/>
              <a:defRPr sz="1000" b="1"/>
            </a:lvl8pPr>
            <a:lvl9pPr marL="2233297" indent="0">
              <a:buNone/>
              <a:defRPr sz="10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8209" y="2397900"/>
            <a:ext cx="2370103" cy="4356478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724922" y="1692534"/>
            <a:ext cx="2371034" cy="705367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9162" indent="0">
              <a:buNone/>
              <a:defRPr sz="1200" b="1"/>
            </a:lvl2pPr>
            <a:lvl3pPr marL="558324" indent="0">
              <a:buNone/>
              <a:defRPr sz="1200" b="1"/>
            </a:lvl3pPr>
            <a:lvl4pPr marL="837487" indent="0">
              <a:buNone/>
              <a:defRPr sz="1000" b="1"/>
            </a:lvl4pPr>
            <a:lvl5pPr marL="1116649" indent="0">
              <a:buNone/>
              <a:defRPr sz="1000" b="1"/>
            </a:lvl5pPr>
            <a:lvl6pPr marL="1395811" indent="0">
              <a:buNone/>
              <a:defRPr sz="1000" b="1"/>
            </a:lvl6pPr>
            <a:lvl7pPr marL="1674973" indent="0">
              <a:buNone/>
              <a:defRPr sz="1000" b="1"/>
            </a:lvl7pPr>
            <a:lvl8pPr marL="1954135" indent="0">
              <a:buNone/>
              <a:defRPr sz="1000" b="1"/>
            </a:lvl8pPr>
            <a:lvl9pPr marL="2233297" indent="0">
              <a:buNone/>
              <a:defRPr sz="10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724922" y="2397900"/>
            <a:ext cx="2371034" cy="4356478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02/04/2016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94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02/04/2016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78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02/04/2016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47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8210" y="301050"/>
            <a:ext cx="1764772" cy="128121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97239" y="301052"/>
            <a:ext cx="2998716" cy="6453328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68210" y="1582265"/>
            <a:ext cx="1764772" cy="5172114"/>
          </a:xfrm>
        </p:spPr>
        <p:txBody>
          <a:bodyPr/>
          <a:lstStyle>
            <a:lvl1pPr marL="0" indent="0">
              <a:buNone/>
              <a:defRPr sz="900"/>
            </a:lvl1pPr>
            <a:lvl2pPr marL="279162" indent="0">
              <a:buNone/>
              <a:defRPr sz="700"/>
            </a:lvl2pPr>
            <a:lvl3pPr marL="558324" indent="0">
              <a:buNone/>
              <a:defRPr sz="600"/>
            </a:lvl3pPr>
            <a:lvl4pPr marL="837487" indent="0">
              <a:buNone/>
              <a:defRPr sz="500"/>
            </a:lvl4pPr>
            <a:lvl5pPr marL="1116649" indent="0">
              <a:buNone/>
              <a:defRPr sz="500"/>
            </a:lvl5pPr>
            <a:lvl6pPr marL="1395811" indent="0">
              <a:buNone/>
              <a:defRPr sz="500"/>
            </a:lvl6pPr>
            <a:lvl7pPr marL="1674973" indent="0">
              <a:buNone/>
              <a:defRPr sz="500"/>
            </a:lvl7pPr>
            <a:lvl8pPr marL="1954135" indent="0">
              <a:buNone/>
              <a:defRPr sz="500"/>
            </a:lvl8pPr>
            <a:lvl9pPr marL="2233297" indent="0">
              <a:buNone/>
              <a:defRPr sz="5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02/04/2016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32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1413" y="5292885"/>
            <a:ext cx="3218498" cy="62485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51413" y="675613"/>
            <a:ext cx="3218498" cy="4536758"/>
          </a:xfrm>
        </p:spPr>
        <p:txBody>
          <a:bodyPr/>
          <a:lstStyle>
            <a:lvl1pPr marL="0" indent="0">
              <a:buNone/>
              <a:defRPr sz="1900"/>
            </a:lvl1pPr>
            <a:lvl2pPr marL="279162" indent="0">
              <a:buNone/>
              <a:defRPr sz="1800"/>
            </a:lvl2pPr>
            <a:lvl3pPr marL="558324" indent="0">
              <a:buNone/>
              <a:defRPr sz="1500"/>
            </a:lvl3pPr>
            <a:lvl4pPr marL="837487" indent="0">
              <a:buNone/>
              <a:defRPr sz="1200"/>
            </a:lvl4pPr>
            <a:lvl5pPr marL="1116649" indent="0">
              <a:buNone/>
              <a:defRPr sz="1200"/>
            </a:lvl5pPr>
            <a:lvl6pPr marL="1395811" indent="0">
              <a:buNone/>
              <a:defRPr sz="1200"/>
            </a:lvl6pPr>
            <a:lvl7pPr marL="1674973" indent="0">
              <a:buNone/>
              <a:defRPr sz="1200"/>
            </a:lvl7pPr>
            <a:lvl8pPr marL="1954135" indent="0">
              <a:buNone/>
              <a:defRPr sz="1200"/>
            </a:lvl8pPr>
            <a:lvl9pPr marL="2233297" indent="0">
              <a:buNone/>
              <a:defRPr sz="1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51413" y="5917739"/>
            <a:ext cx="3218498" cy="887399"/>
          </a:xfrm>
        </p:spPr>
        <p:txBody>
          <a:bodyPr/>
          <a:lstStyle>
            <a:lvl1pPr marL="0" indent="0">
              <a:buNone/>
              <a:defRPr sz="900"/>
            </a:lvl1pPr>
            <a:lvl2pPr marL="279162" indent="0">
              <a:buNone/>
              <a:defRPr sz="700"/>
            </a:lvl2pPr>
            <a:lvl3pPr marL="558324" indent="0">
              <a:buNone/>
              <a:defRPr sz="600"/>
            </a:lvl3pPr>
            <a:lvl4pPr marL="837487" indent="0">
              <a:buNone/>
              <a:defRPr sz="500"/>
            </a:lvl4pPr>
            <a:lvl5pPr marL="1116649" indent="0">
              <a:buNone/>
              <a:defRPr sz="500"/>
            </a:lvl5pPr>
            <a:lvl6pPr marL="1395811" indent="0">
              <a:buNone/>
              <a:defRPr sz="500"/>
            </a:lvl6pPr>
            <a:lvl7pPr marL="1674973" indent="0">
              <a:buNone/>
              <a:defRPr sz="500"/>
            </a:lvl7pPr>
            <a:lvl8pPr marL="1954135" indent="0">
              <a:buNone/>
              <a:defRPr sz="500"/>
            </a:lvl8pPr>
            <a:lvl9pPr marL="2233297" indent="0">
              <a:buNone/>
              <a:defRPr sz="5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02/04/2016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25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68209" y="302802"/>
            <a:ext cx="4827747" cy="1260211"/>
          </a:xfrm>
          <a:prstGeom prst="rect">
            <a:avLst/>
          </a:prstGeom>
        </p:spPr>
        <p:txBody>
          <a:bodyPr vert="horz" lIns="55832" tIns="27916" rIns="55832" bIns="27916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8209" y="1764296"/>
            <a:ext cx="4827747" cy="4990085"/>
          </a:xfrm>
          <a:prstGeom prst="rect">
            <a:avLst/>
          </a:prstGeom>
        </p:spPr>
        <p:txBody>
          <a:bodyPr vert="horz" lIns="55832" tIns="27916" rIns="55832" bIns="27916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68210" y="7008172"/>
            <a:ext cx="1251638" cy="402568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A39D0-8A89-48B0-8984-B7671F1945C1}" type="datetimeFigureOut">
              <a:rPr lang="fr-FR" smtClean="0"/>
              <a:pPr/>
              <a:t>02/04/2016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832757" y="7008172"/>
            <a:ext cx="1698651" cy="402568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844318" y="7008172"/>
            <a:ext cx="1251638" cy="402568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48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58324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372" indent="-209372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3639" indent="-174477" algn="l" defTabSz="5583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7906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77068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56230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35392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14555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717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72879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9162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58324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37487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6649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95811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74973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54135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33297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ropbox\Sophrokhépri\PHOTOS du Centre\Photo Bioitiful Design\Biotiful Design--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7" t="-537" r="9508" b="537"/>
          <a:stretch/>
        </p:blipFill>
        <p:spPr bwMode="auto">
          <a:xfrm flipH="1">
            <a:off x="-1" y="248071"/>
            <a:ext cx="5364163" cy="612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724927" y="1735781"/>
            <a:ext cx="1645833" cy="4628583"/>
          </a:xfrm>
          <a:prstGeom prst="rect">
            <a:avLst/>
          </a:prstGeom>
          <a:solidFill>
            <a:srgbClr val="EEECE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-1951"/>
            <a:ext cx="5364163" cy="1225147"/>
          </a:xfrm>
          <a:prstGeom prst="rect">
            <a:avLst/>
          </a:prstGeom>
          <a:solidFill>
            <a:srgbClr val="008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0" y="6369839"/>
            <a:ext cx="5364163" cy="653365"/>
          </a:xfrm>
          <a:prstGeom prst="rect">
            <a:avLst/>
          </a:prstGeom>
          <a:solidFill>
            <a:srgbClr val="0085B0"/>
          </a:solidFill>
          <a:ln>
            <a:solidFill>
              <a:srgbClr val="00B0F0"/>
            </a:solidFill>
          </a:ln>
        </p:spPr>
        <p:txBody>
          <a:bodyPr lIns="80046" tIns="40023" rIns="80046" bIns="40023">
            <a:normAutofit/>
          </a:bodyPr>
          <a:lstStyle>
            <a:lvl1pPr marL="239173" indent="-239173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8208" indent="-199311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243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140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037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3934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831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1728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0625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100" b="1" dirty="0" err="1" smtClean="0">
                <a:solidFill>
                  <a:schemeClr val="bg1"/>
                </a:solidFill>
              </a:rPr>
              <a:t>SophroKhepri</a:t>
            </a:r>
            <a:r>
              <a:rPr lang="fr-FR" sz="1100" b="1" dirty="0" smtClean="0">
                <a:solidFill>
                  <a:schemeClr val="bg1"/>
                </a:solidFill>
              </a:rPr>
              <a:t> vous propose, en </a:t>
            </a:r>
            <a:r>
              <a:rPr lang="fr-FR" sz="1100" b="1" dirty="0">
                <a:solidFill>
                  <a:schemeClr val="bg1"/>
                </a:solidFill>
              </a:rPr>
              <a:t>un seul </a:t>
            </a:r>
            <a:r>
              <a:rPr lang="fr-FR" sz="1100" b="1" dirty="0" smtClean="0">
                <a:solidFill>
                  <a:schemeClr val="bg1"/>
                </a:solidFill>
              </a:rPr>
              <a:t>lieu,</a:t>
            </a:r>
          </a:p>
          <a:p>
            <a:pPr marL="0" indent="0" algn="ctr">
              <a:buNone/>
            </a:pPr>
            <a:r>
              <a:rPr lang="fr-FR" sz="1100" b="1" dirty="0" smtClean="0">
                <a:solidFill>
                  <a:schemeClr val="bg1"/>
                </a:solidFill>
              </a:rPr>
              <a:t>un </a:t>
            </a:r>
            <a:r>
              <a:rPr lang="fr-FR" sz="1100" b="1" dirty="0">
                <a:solidFill>
                  <a:schemeClr val="bg1"/>
                </a:solidFill>
              </a:rPr>
              <a:t>ensemble de </a:t>
            </a:r>
            <a:r>
              <a:rPr lang="fr-FR" sz="1100" b="1" dirty="0" smtClean="0">
                <a:solidFill>
                  <a:schemeClr val="bg1"/>
                </a:solidFill>
              </a:rPr>
              <a:t>pratiques complémentaires efficaces pour vous aider</a:t>
            </a:r>
          </a:p>
          <a:p>
            <a:pPr marL="0" indent="0" algn="ctr">
              <a:buNone/>
            </a:pPr>
            <a:r>
              <a:rPr lang="fr-FR" sz="1100" b="1" dirty="0" smtClean="0">
                <a:solidFill>
                  <a:schemeClr val="bg1"/>
                </a:solidFill>
              </a:rPr>
              <a:t>à gagner en autonomie dans la gestion de votre santé et de votre qualité de vie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87543" y="7023204"/>
            <a:ext cx="4842810" cy="357827"/>
          </a:xfrm>
          <a:prstGeom prst="rect">
            <a:avLst/>
          </a:prstGeom>
          <a:noFill/>
        </p:spPr>
        <p:txBody>
          <a:bodyPr wrap="square" lIns="80046" tIns="40023" rIns="80046" bIns="40023" rtlCol="0">
            <a:spAutoFit/>
          </a:bodyPr>
          <a:lstStyle/>
          <a:p>
            <a:pPr algn="ctr"/>
            <a:r>
              <a:rPr lang="fr-FR" sz="900" dirty="0" smtClean="0"/>
              <a:t>188 </a:t>
            </a:r>
            <a:r>
              <a:rPr lang="fr-FR" sz="900" dirty="0"/>
              <a:t>Grande Rue Charles de </a:t>
            </a:r>
            <a:r>
              <a:rPr lang="fr-FR" sz="900" dirty="0" smtClean="0"/>
              <a:t>Gaulle -  </a:t>
            </a:r>
            <a:r>
              <a:rPr lang="fr-FR" sz="900" dirty="0"/>
              <a:t>94130 </a:t>
            </a:r>
            <a:r>
              <a:rPr lang="fr-FR" sz="900" dirty="0" smtClean="0"/>
              <a:t>Nogent-sur-Marne.</a:t>
            </a:r>
            <a:r>
              <a:rPr lang="fr-FR" sz="900" b="1" dirty="0" smtClean="0"/>
              <a:t>(face G</a:t>
            </a:r>
            <a:r>
              <a:rPr lang="fr-FR" sz="900" dirty="0" smtClean="0"/>
              <a:t>are </a:t>
            </a:r>
            <a:r>
              <a:rPr lang="fr-FR" sz="900" dirty="0"/>
              <a:t>RER E Nogent le </a:t>
            </a:r>
            <a:r>
              <a:rPr lang="fr-FR" sz="900" dirty="0" smtClean="0"/>
              <a:t>Perreux)</a:t>
            </a:r>
            <a:endParaRPr lang="fr-FR" sz="900" b="1" dirty="0"/>
          </a:p>
          <a:p>
            <a:pPr algn="ctr"/>
            <a:r>
              <a:rPr lang="fr-FR" sz="900" b="1" dirty="0" smtClean="0"/>
              <a:t>09 </a:t>
            </a:r>
            <a:r>
              <a:rPr lang="fr-FR" sz="900" b="1" dirty="0"/>
              <a:t>73 67 35 45 - </a:t>
            </a:r>
            <a:r>
              <a:rPr lang="fr-FR" sz="900" b="1" u="sng" dirty="0">
                <a:solidFill>
                  <a:srgbClr val="0085B0"/>
                </a:solidFill>
              </a:rPr>
              <a:t>contact@sophrokhepri.fr </a:t>
            </a:r>
            <a:endParaRPr lang="fr-FR" sz="900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0" y="1223196"/>
            <a:ext cx="5364162" cy="518059"/>
          </a:xfrm>
          <a:prstGeom prst="rect">
            <a:avLst/>
          </a:prstGeom>
          <a:solidFill>
            <a:schemeClr val="bg1"/>
          </a:solidFill>
        </p:spPr>
        <p:txBody>
          <a:bodyPr lIns="45775" tIns="22887" rIns="45775" bIns="22887">
            <a:noAutofit/>
          </a:bodyPr>
          <a:lstStyle>
            <a:lvl1pPr algn="ctr" defTabSz="111531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dirty="0" smtClean="0">
                <a:solidFill>
                  <a:srgbClr val="0085B0"/>
                </a:solidFill>
              </a:rPr>
              <a:t>Centre </a:t>
            </a:r>
            <a:r>
              <a:rPr lang="fr-FR" sz="1600" b="1" dirty="0">
                <a:solidFill>
                  <a:srgbClr val="0085B0"/>
                </a:solidFill>
              </a:rPr>
              <a:t>Santé et </a:t>
            </a:r>
            <a:r>
              <a:rPr lang="fr-FR" sz="1600" b="1" dirty="0" smtClean="0">
                <a:solidFill>
                  <a:srgbClr val="0085B0"/>
                </a:solidFill>
              </a:rPr>
              <a:t>Mieux-</a:t>
            </a:r>
            <a:r>
              <a:rPr lang="en-US" sz="1600" b="1" dirty="0">
                <a:solidFill>
                  <a:srgbClr val="0085B0"/>
                </a:solidFill>
              </a:rPr>
              <a:t>ê</a:t>
            </a:r>
            <a:r>
              <a:rPr lang="fr-FR" sz="1600" b="1" dirty="0" err="1" smtClean="0">
                <a:solidFill>
                  <a:srgbClr val="0085B0"/>
                </a:solidFill>
              </a:rPr>
              <a:t>tre</a:t>
            </a:r>
            <a:r>
              <a:rPr lang="fr-FR" sz="1600" b="1" dirty="0">
                <a:solidFill>
                  <a:srgbClr val="0085B0"/>
                </a:solidFill>
              </a:rPr>
              <a:t/>
            </a:r>
            <a:br>
              <a:rPr lang="fr-FR" sz="1600" b="1" dirty="0">
                <a:solidFill>
                  <a:srgbClr val="0085B0"/>
                </a:solidFill>
              </a:rPr>
            </a:br>
            <a:r>
              <a:rPr lang="fr-FR" sz="1400" b="1" dirty="0" smtClean="0">
                <a:solidFill>
                  <a:srgbClr val="0085B0"/>
                </a:solidFill>
              </a:rPr>
              <a:t>Soutien psychologique - Thérapies complémentaires</a:t>
            </a:r>
            <a:endParaRPr lang="fr-FR" sz="1400" b="1" dirty="0">
              <a:solidFill>
                <a:srgbClr val="0085B0"/>
              </a:solidFill>
            </a:endParaRPr>
          </a:p>
        </p:txBody>
      </p:sp>
      <p:pic>
        <p:nvPicPr>
          <p:cNvPr id="25" name="Image 24" descr="logoSophroKhepriV5Hde-calquesfdble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84" y="79167"/>
            <a:ext cx="2880321" cy="1037168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3724927" y="4605039"/>
            <a:ext cx="1639236" cy="76944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Sommeil</a:t>
            </a:r>
          </a:p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Souffrance au travail</a:t>
            </a:r>
          </a:p>
          <a:p>
            <a:pPr algn="ctr"/>
            <a:r>
              <a:rPr lang="fr-FR" sz="1100" dirty="0" err="1">
                <a:solidFill>
                  <a:schemeClr val="bg2">
                    <a:lumMod val="10000"/>
                  </a:schemeClr>
                </a:solidFill>
              </a:rPr>
              <a:t>Burn</a:t>
            </a:r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 out</a:t>
            </a:r>
          </a:p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Harcèlement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724927" y="5763775"/>
            <a:ext cx="1639235" cy="60016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10000"/>
                  </a:schemeClr>
                </a:solidFill>
              </a:rPr>
              <a:t>Troubles Envahissant</a:t>
            </a:r>
          </a:p>
          <a:p>
            <a:pPr algn="ctr"/>
            <a:r>
              <a:rPr lang="fr-FR" sz="1100" dirty="0" smtClean="0">
                <a:solidFill>
                  <a:schemeClr val="bg2">
                    <a:lumMod val="10000"/>
                  </a:schemeClr>
                </a:solidFill>
              </a:rPr>
              <a:t>du </a:t>
            </a:r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Développement </a:t>
            </a:r>
          </a:p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et des apprentissages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3724927" y="4013651"/>
            <a:ext cx="1639236" cy="60016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Précocité Intellectuelle</a:t>
            </a:r>
          </a:p>
          <a:p>
            <a:pPr algn="ctr"/>
            <a:r>
              <a:rPr lang="fr-FR" sz="1100" dirty="0" err="1">
                <a:solidFill>
                  <a:schemeClr val="bg2">
                    <a:lumMod val="10000"/>
                  </a:schemeClr>
                </a:solidFill>
              </a:rPr>
              <a:t>Surdouance</a:t>
            </a:r>
            <a:endParaRPr lang="fr-FR" sz="11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fr-FR" sz="1100" dirty="0" smtClean="0">
                <a:solidFill>
                  <a:schemeClr val="bg2">
                    <a:lumMod val="10000"/>
                  </a:schemeClr>
                </a:solidFill>
              </a:rPr>
              <a:t>TDA-H</a:t>
            </a:r>
            <a:endParaRPr lang="fr-FR" sz="11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3724928" y="5373419"/>
            <a:ext cx="1639235" cy="38569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lIns="80046" tIns="40023" rIns="80046" bIns="40023" numCol="1">
            <a:noAutofit/>
          </a:bodyPr>
          <a:lstStyle>
            <a:lvl1pPr marL="239173" indent="-239173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8208" indent="-199311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243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140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037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3934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831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1728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0625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558324">
              <a:buNone/>
            </a:pPr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Surcharge </a:t>
            </a:r>
            <a:r>
              <a:rPr lang="fr-FR" sz="1100" dirty="0" smtClean="0">
                <a:solidFill>
                  <a:schemeClr val="bg2">
                    <a:lumMod val="10000"/>
                  </a:schemeClr>
                </a:solidFill>
              </a:rPr>
              <a:t>pondérale Troubles alimentaires</a:t>
            </a:r>
            <a:endParaRPr lang="fr-FR" sz="11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724927" y="1741129"/>
            <a:ext cx="1639235" cy="43088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Addictions</a:t>
            </a:r>
          </a:p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Phobies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724927" y="2171284"/>
            <a:ext cx="1639235" cy="60016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10000"/>
                  </a:schemeClr>
                </a:solidFill>
              </a:rPr>
              <a:t>Dépression</a:t>
            </a:r>
          </a:p>
          <a:p>
            <a:pPr algn="ctr"/>
            <a:r>
              <a:rPr lang="fr-FR" sz="1100" dirty="0" smtClean="0">
                <a:solidFill>
                  <a:schemeClr val="bg2">
                    <a:lumMod val="10000"/>
                  </a:schemeClr>
                </a:solidFill>
              </a:rPr>
              <a:t>Réparation post-traumatique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724927" y="2781131"/>
            <a:ext cx="1639236" cy="76944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Douleurs chroniques</a:t>
            </a:r>
          </a:p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Pathologies invalidantes</a:t>
            </a:r>
          </a:p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Oncologie</a:t>
            </a:r>
          </a:p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Acouphènes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724928" y="3559010"/>
            <a:ext cx="1639236" cy="46166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Maternité</a:t>
            </a:r>
          </a:p>
          <a:p>
            <a:pPr algn="ctr"/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Parentalité</a:t>
            </a:r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0" y="1754882"/>
            <a:ext cx="1626344" cy="642387"/>
          </a:xfrm>
          <a:prstGeom prst="rect">
            <a:avLst/>
          </a:prstGeom>
          <a:solidFill>
            <a:srgbClr val="EEECE1">
              <a:alpha val="50196"/>
            </a:srgbClr>
          </a:solidFill>
          <a:ln>
            <a:noFill/>
          </a:ln>
        </p:spPr>
        <p:txBody>
          <a:bodyPr lIns="45775" tIns="22887" rIns="45775" bIns="22887">
            <a:noAutofit/>
          </a:bodyPr>
          <a:lstStyle>
            <a:lvl1pPr algn="ctr" defTabSz="111531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b="1" dirty="0" smtClean="0"/>
              <a:t>Agenda des </a:t>
            </a:r>
          </a:p>
          <a:p>
            <a:r>
              <a:rPr lang="fr-FR" sz="1200" b="1" dirty="0" smtClean="0"/>
              <a:t>Portes Ouvertes 2016</a:t>
            </a:r>
            <a:endParaRPr lang="fr-FR" sz="1200" b="1" dirty="0"/>
          </a:p>
          <a:p>
            <a:r>
              <a:rPr lang="fr-FR" sz="1200" b="1" dirty="0" smtClean="0"/>
              <a:t>www.sophrokhepri.fr</a:t>
            </a:r>
            <a:endParaRPr lang="fr-FR" sz="1200" b="1" dirty="0"/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2747203" y="187697"/>
            <a:ext cx="2599174" cy="928638"/>
          </a:xfrm>
          <a:prstGeom prst="rect">
            <a:avLst/>
          </a:prstGeom>
          <a:solidFill>
            <a:srgbClr val="0085B0"/>
          </a:solidFill>
          <a:ln>
            <a:noFill/>
          </a:ln>
        </p:spPr>
        <p:txBody>
          <a:bodyPr>
            <a:noAutofit/>
          </a:bodyPr>
          <a:lstStyle>
            <a:lvl1pPr algn="ctr" defTabSz="111531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dirty="0" smtClean="0">
                <a:solidFill>
                  <a:schemeClr val="bg1"/>
                </a:solidFill>
              </a:rPr>
              <a:t>Journée Portes Ouvertes</a:t>
            </a:r>
          </a:p>
          <a:p>
            <a:r>
              <a:rPr lang="fr-FR" sz="1600" b="1" dirty="0" smtClean="0">
                <a:solidFill>
                  <a:schemeClr val="bg1"/>
                </a:solidFill>
              </a:rPr>
              <a:t>Dimanche </a:t>
            </a:r>
            <a:r>
              <a:rPr lang="fr-FR" sz="1600" b="1" dirty="0">
                <a:solidFill>
                  <a:schemeClr val="bg1"/>
                </a:solidFill>
              </a:rPr>
              <a:t>3</a:t>
            </a:r>
            <a:r>
              <a:rPr lang="fr-FR" sz="1600" b="1" dirty="0" smtClean="0">
                <a:solidFill>
                  <a:schemeClr val="bg1"/>
                </a:solidFill>
              </a:rPr>
              <a:t> avril</a:t>
            </a:r>
          </a:p>
          <a:p>
            <a:r>
              <a:rPr lang="fr-FR" sz="1600" b="1" dirty="0" smtClean="0">
                <a:solidFill>
                  <a:schemeClr val="bg1"/>
                </a:solidFill>
              </a:rPr>
              <a:t>de 14 H à 19 H</a:t>
            </a:r>
            <a:endParaRPr lang="fr-FR" sz="1600" b="1" dirty="0">
              <a:solidFill>
                <a:schemeClr val="bg1"/>
              </a:solidFill>
            </a:endParaRPr>
          </a:p>
        </p:txBody>
      </p:sp>
      <p:pic>
        <p:nvPicPr>
          <p:cNvPr id="23" name="Image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535" y="5685034"/>
            <a:ext cx="623485" cy="6158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ZoneTexte 3"/>
          <p:cNvSpPr txBox="1"/>
          <p:nvPr/>
        </p:nvSpPr>
        <p:spPr>
          <a:xfrm>
            <a:off x="2335757" y="5440499"/>
            <a:ext cx="133165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</a:t>
            </a:r>
            <a:r>
              <a:rPr lang="fr-FR" dirty="0" smtClean="0"/>
              <a:t>artenaires</a:t>
            </a:r>
            <a:endParaRPr lang="fr-FR" dirty="0"/>
          </a:p>
        </p:txBody>
      </p:sp>
      <p:pic>
        <p:nvPicPr>
          <p:cNvPr id="2" name="Picture 2" descr="C:\Users\Dell\Dropbox\Sophrokhépri\Marketing et Communication\Entreprises\Instant Break\54840a_d1f95b77ad5045cc84caa0bc0119acea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36"/>
          <a:stretch/>
        </p:blipFill>
        <p:spPr bwMode="auto">
          <a:xfrm>
            <a:off x="2931278" y="5685034"/>
            <a:ext cx="736133" cy="61587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6720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ell\Dropbox\Sophrokhépri\Logo\logosophrokhepri V3okMai 2015\logoSophroKhepriaccrocheV3bde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0" y="150591"/>
            <a:ext cx="2203417" cy="74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2305653" y="756295"/>
            <a:ext cx="2689157" cy="684076"/>
          </a:xfrm>
          <a:prstGeom prst="rect">
            <a:avLst/>
          </a:prstGeom>
        </p:spPr>
        <p:txBody>
          <a:bodyPr lIns="45775" tIns="22887" rIns="45775" bIns="22887">
            <a:noAutofit/>
          </a:bodyPr>
          <a:lstStyle>
            <a:lvl1pPr algn="ctr" defTabSz="111531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1600" b="1" dirty="0" smtClean="0">
                <a:solidFill>
                  <a:srgbClr val="0085B0"/>
                </a:solidFill>
              </a:rPr>
              <a:t>Centre </a:t>
            </a:r>
            <a:r>
              <a:rPr lang="fr-FR" sz="1600" b="1" dirty="0">
                <a:solidFill>
                  <a:srgbClr val="0085B0"/>
                </a:solidFill>
              </a:rPr>
              <a:t>Santé et </a:t>
            </a:r>
            <a:r>
              <a:rPr lang="fr-FR" sz="1600" b="1" dirty="0" smtClean="0">
                <a:solidFill>
                  <a:srgbClr val="0085B0"/>
                </a:solidFill>
              </a:rPr>
              <a:t>Mieux-</a:t>
            </a:r>
            <a:r>
              <a:rPr lang="en-US" sz="1600" b="1" dirty="0">
                <a:solidFill>
                  <a:srgbClr val="0085B0"/>
                </a:solidFill>
              </a:rPr>
              <a:t>ê</a:t>
            </a:r>
            <a:r>
              <a:rPr lang="fr-FR" sz="1600" b="1" dirty="0" err="1" smtClean="0">
                <a:solidFill>
                  <a:srgbClr val="0085B0"/>
                </a:solidFill>
              </a:rPr>
              <a:t>tre</a:t>
            </a:r>
            <a:r>
              <a:rPr lang="fr-FR" sz="1600" b="1" dirty="0">
                <a:solidFill>
                  <a:srgbClr val="0085B0"/>
                </a:solidFill>
              </a:rPr>
              <a:t/>
            </a:r>
            <a:br>
              <a:rPr lang="fr-FR" sz="1600" b="1" dirty="0">
                <a:solidFill>
                  <a:srgbClr val="0085B0"/>
                </a:solidFill>
              </a:rPr>
            </a:br>
            <a:r>
              <a:rPr lang="fr-FR" sz="1400" b="1" dirty="0" smtClean="0">
                <a:solidFill>
                  <a:srgbClr val="0085B0"/>
                </a:solidFill>
              </a:rPr>
              <a:t>Soutien psychologique</a:t>
            </a:r>
          </a:p>
          <a:p>
            <a:pPr algn="r"/>
            <a:r>
              <a:rPr lang="fr-FR" sz="1400" b="1" dirty="0" smtClean="0">
                <a:solidFill>
                  <a:srgbClr val="0085B0"/>
                </a:solidFill>
              </a:rPr>
              <a:t>Thérapies complémentaires</a:t>
            </a:r>
            <a:endParaRPr lang="fr-FR" sz="1400" b="1" dirty="0">
              <a:solidFill>
                <a:srgbClr val="0085B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4178" y="6912979"/>
            <a:ext cx="4660632" cy="450064"/>
          </a:xfrm>
          <a:prstGeom prst="rect">
            <a:avLst/>
          </a:prstGeom>
          <a:noFill/>
        </p:spPr>
        <p:txBody>
          <a:bodyPr wrap="square" lIns="80046" tIns="40023" rIns="80046" bIns="40023" rtlCol="0">
            <a:spAutoFit/>
          </a:bodyPr>
          <a:lstStyle/>
          <a:p>
            <a:pPr algn="ctr"/>
            <a:r>
              <a:rPr lang="fr-FR" sz="900" b="1" dirty="0"/>
              <a:t>09 73 67 35 45 - </a:t>
            </a:r>
            <a:r>
              <a:rPr lang="fr-FR" sz="900" b="1" u="sng" dirty="0">
                <a:solidFill>
                  <a:srgbClr val="0085B0"/>
                </a:solidFill>
              </a:rPr>
              <a:t>contact@sophrokhepri.fr </a:t>
            </a:r>
            <a:r>
              <a:rPr lang="fr-FR" sz="900" b="1" dirty="0"/>
              <a:t> - </a:t>
            </a:r>
            <a:r>
              <a:rPr lang="fr-FR" sz="900" dirty="0"/>
              <a:t>En face de la gare de Nogent le Perreux</a:t>
            </a:r>
            <a:endParaRPr lang="fr-FR" sz="900" b="1" dirty="0"/>
          </a:p>
          <a:p>
            <a:pPr algn="ctr"/>
            <a:r>
              <a:rPr lang="fr-FR" sz="900" dirty="0" err="1" smtClean="0"/>
              <a:t>SophroKhepri</a:t>
            </a:r>
            <a:r>
              <a:rPr lang="fr-FR" sz="900" dirty="0"/>
              <a:t> </a:t>
            </a:r>
            <a:r>
              <a:rPr lang="fr-FR" sz="900" dirty="0" smtClean="0"/>
              <a:t>- Cabinet partagé - 188 </a:t>
            </a:r>
            <a:r>
              <a:rPr lang="fr-FR" sz="900" dirty="0"/>
              <a:t>Grande Rue Charles de Gaulle 94130 Nogent-sur-Marne</a:t>
            </a:r>
          </a:p>
          <a:p>
            <a:pPr algn="r"/>
            <a:r>
              <a:rPr lang="fr-FR" sz="600" dirty="0"/>
              <a:t>Ne pas jeter sur la voie Publique.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65589" y="1404367"/>
            <a:ext cx="251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Que propose </a:t>
            </a:r>
            <a:r>
              <a:rPr lang="fr-FR" b="1" dirty="0" smtClean="0"/>
              <a:t>un Centre spécialisé </a:t>
            </a:r>
          </a:p>
          <a:p>
            <a:r>
              <a:rPr lang="fr-FR" b="1" dirty="0" smtClean="0"/>
              <a:t>dans </a:t>
            </a:r>
            <a:r>
              <a:rPr lang="fr-FR" b="1" dirty="0"/>
              <a:t>le mieux-être et la santé </a:t>
            </a:r>
            <a:r>
              <a:rPr lang="fr-FR" b="1" dirty="0" smtClean="0"/>
              <a:t>?</a:t>
            </a:r>
            <a:endParaRPr lang="fr-FR" dirty="0"/>
          </a:p>
        </p:txBody>
      </p:sp>
      <p:pic>
        <p:nvPicPr>
          <p:cNvPr id="2051" name="Picture 3" descr="C:\Users\Dell\Dropbox\Sophrokhépri\Marketing et Communication\PRESSE\Envoi charte graphique\Biotiful Design--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582" y="2034085"/>
            <a:ext cx="2187771" cy="145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280247" y="1976363"/>
            <a:ext cx="2545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err="1" smtClean="0"/>
              <a:t>SophroKhepri</a:t>
            </a:r>
            <a:r>
              <a:rPr lang="fr-FR" dirty="0" smtClean="0"/>
              <a:t> vous propose des parcours d’accompagnement ciblés</a:t>
            </a:r>
            <a:r>
              <a:rPr lang="fr-FR" dirty="0"/>
              <a:t> </a:t>
            </a:r>
            <a:r>
              <a:rPr lang="fr-FR" dirty="0" smtClean="0"/>
              <a:t>que vous soyez en </a:t>
            </a:r>
            <a:r>
              <a:rPr lang="fr-FR" dirty="0"/>
              <a:t>souffrance dans </a:t>
            </a:r>
            <a:r>
              <a:rPr lang="fr-FR" dirty="0" smtClean="0"/>
              <a:t>votre </a:t>
            </a:r>
            <a:r>
              <a:rPr lang="fr-FR" dirty="0"/>
              <a:t>milieu familial ou professionnel,</a:t>
            </a:r>
            <a:r>
              <a:rPr lang="fr-FR" b="1" dirty="0"/>
              <a:t> </a:t>
            </a:r>
            <a:r>
              <a:rPr lang="fr-FR" dirty="0" smtClean="0"/>
              <a:t>que vous recherchiez un </a:t>
            </a:r>
            <a:r>
              <a:rPr lang="fr-FR" dirty="0"/>
              <a:t>soulagement </a:t>
            </a:r>
            <a:r>
              <a:rPr lang="fr-FR" dirty="0" smtClean="0"/>
              <a:t>d’ordre physique </a:t>
            </a:r>
            <a:r>
              <a:rPr lang="fr-FR" dirty="0"/>
              <a:t>et/ou psychique, ou </a:t>
            </a:r>
            <a:r>
              <a:rPr lang="fr-FR" dirty="0" smtClean="0"/>
              <a:t>que vous soyez dans une </a:t>
            </a:r>
            <a:r>
              <a:rPr lang="fr-FR" dirty="0"/>
              <a:t>démarche </a:t>
            </a:r>
            <a:r>
              <a:rPr lang="fr-FR" dirty="0" smtClean="0"/>
              <a:t>d’épanouissement personnel et d’équilibre.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13676" y="5469914"/>
            <a:ext cx="4691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Réflexologie, EFT, ostéopathie, chiropractie, hypnose, psychothérapies, naturopathie, sophrologie, tests d’évaluation psychologiques, </a:t>
            </a:r>
            <a:r>
              <a:rPr lang="fr-FR" dirty="0" err="1" smtClean="0"/>
              <a:t>remédia-tion</a:t>
            </a:r>
            <a:r>
              <a:rPr lang="fr-FR" dirty="0" smtClean="0"/>
              <a:t> cognitive… Groupes de paroles, séances collectives de sophrologie ou de méditation… Initiation à l’aromathérapie, à la phytothérapie…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62579" y="6343302"/>
            <a:ext cx="4670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i="1" dirty="0" smtClean="0"/>
              <a:t>Les accompagnements que nous proposons ne peuvent en aucun cas se substituer à une prise en charge médicale. Aucun professionnel du centre ne vous encouragera à abandonner un traitement en cours. En cas d’hésitation, n’hésitez pas à en parler à votre médecin traitant.</a:t>
            </a:r>
          </a:p>
        </p:txBody>
      </p:sp>
      <p:pic>
        <p:nvPicPr>
          <p:cNvPr id="2052" name="Picture 4" descr="C:\Users\Dell\Dropbox\Sophrokhépri\Marketing et Communication\PRESSE\Envoi charte graphique\Biotiful Design--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54" y="3762048"/>
            <a:ext cx="2296633" cy="158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2932471" y="3910780"/>
            <a:ext cx="2197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Vous bénéficierez</a:t>
            </a:r>
          </a:p>
          <a:p>
            <a:pPr algn="ctr"/>
            <a:r>
              <a:rPr lang="fr-FR" dirty="0" smtClean="0"/>
              <a:t>des compétences</a:t>
            </a:r>
          </a:p>
          <a:p>
            <a:pPr algn="ctr"/>
            <a:r>
              <a:rPr lang="fr-FR" dirty="0" smtClean="0"/>
              <a:t>de professionnels regroupés</a:t>
            </a:r>
          </a:p>
          <a:p>
            <a:pPr algn="ctr"/>
            <a:r>
              <a:rPr lang="fr-FR" dirty="0" smtClean="0"/>
              <a:t>en </a:t>
            </a:r>
            <a:r>
              <a:rPr lang="fr-FR" dirty="0"/>
              <a:t>unités </a:t>
            </a:r>
            <a:r>
              <a:rPr lang="fr-FR" dirty="0" smtClean="0"/>
              <a:t>spécialisées</a:t>
            </a:r>
          </a:p>
          <a:p>
            <a:pPr algn="ctr"/>
            <a:r>
              <a:rPr lang="fr-FR" dirty="0" smtClean="0"/>
              <a:t>pour répondre précisément</a:t>
            </a:r>
          </a:p>
          <a:p>
            <a:pPr algn="ctr"/>
            <a:r>
              <a:rPr lang="fr-FR" dirty="0" smtClean="0"/>
              <a:t>à vos besoins.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827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10054</TotalTime>
  <Words>319</Words>
  <Application>Microsoft Office PowerPoint</Application>
  <PresentationFormat>Personnalisé</PresentationFormat>
  <Paragraphs>50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Dell</dc:creator>
  <cp:lastModifiedBy>Dell</cp:lastModifiedBy>
  <cp:revision>145</cp:revision>
  <cp:lastPrinted>2016-01-11T11:50:12Z</cp:lastPrinted>
  <dcterms:created xsi:type="dcterms:W3CDTF">2015-06-22T10:33:01Z</dcterms:created>
  <dcterms:modified xsi:type="dcterms:W3CDTF">2016-04-02T09:00:17Z</dcterms:modified>
</cp:coreProperties>
</file>