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613" r:id="rId3"/>
    <p:sldId id="614" r:id="rId4"/>
    <p:sldId id="615"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gAQfzXgvvMFbK6xVKt11GyM17x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7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fr-FR"/>
              <a:t>10/03/2021</a:t>
            </a:r>
            <a:endParaRPr/>
          </a:p>
        </p:txBody>
      </p:sp>
      <p:sp>
        <p:nvSpPr>
          <p:cNvPr id="86" name="Google Shape;8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a:t>
            </a:fld>
            <a:endParaRPr/>
          </a:p>
        </p:txBody>
      </p:sp>
      <p:sp>
        <p:nvSpPr>
          <p:cNvPr id="87" name="Google Shape;8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p:nvPr/>
        </p:nvSpPr>
        <p:spPr>
          <a:xfrm>
            <a:off x="362088" y="-251793"/>
            <a:ext cx="11604625" cy="1560347"/>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1800"/>
              <a:buFont typeface="Arial"/>
              <a:buNone/>
            </a:pPr>
            <a:r>
              <a:rPr lang="fr-FR" sz="1800" b="0" i="0" u="none" strike="noStrike" cap="none" dirty="0">
                <a:solidFill>
                  <a:schemeClr val="dk1"/>
                </a:solidFill>
                <a:latin typeface="Arial"/>
                <a:ea typeface="Arial"/>
                <a:cs typeface="Arial"/>
                <a:sym typeface="Arial"/>
              </a:rPr>
              <a:t> </a:t>
            </a:r>
            <a:endParaRPr sz="1800" b="0" i="0" u="none" strike="noStrike" cap="none" dirty="0">
              <a:solidFill>
                <a:schemeClr val="dk1"/>
              </a:solidFill>
              <a:latin typeface="Times New Roman"/>
              <a:ea typeface="Times New Roman"/>
              <a:cs typeface="Times New Roman"/>
              <a:sym typeface="Times New Roman"/>
            </a:endParaRPr>
          </a:p>
          <a:p>
            <a:pPr marL="0" marR="0" lvl="0" indent="0" algn="ctr" rtl="0">
              <a:lnSpc>
                <a:spcPct val="90000"/>
              </a:lnSpc>
              <a:spcBef>
                <a:spcPts val="0"/>
              </a:spcBef>
              <a:spcAft>
                <a:spcPts val="0"/>
              </a:spcAft>
              <a:buClr>
                <a:schemeClr val="dk1"/>
              </a:buClr>
              <a:buSzPts val="1200"/>
              <a:buFont typeface="Arial"/>
              <a:buNone/>
            </a:pPr>
            <a:r>
              <a:rPr lang="fr-FR" sz="1200" b="1" dirty="0">
                <a:solidFill>
                  <a:schemeClr val="dk1"/>
                </a:solidFill>
              </a:rPr>
              <a:t>PROCÉDURE</a:t>
            </a:r>
            <a:r>
              <a:rPr lang="fr-FR" sz="1200" b="1" i="0" u="none" strike="noStrike" cap="none" dirty="0">
                <a:solidFill>
                  <a:schemeClr val="dk1"/>
                </a:solidFill>
                <a:latin typeface="Arial"/>
                <a:ea typeface="Arial"/>
                <a:cs typeface="Arial"/>
                <a:sym typeface="Arial"/>
              </a:rPr>
              <a:t> DE RECUEIL DES </a:t>
            </a:r>
            <a:r>
              <a:rPr lang="fr-FR" sz="1200" b="1" dirty="0">
                <a:solidFill>
                  <a:schemeClr val="dk1"/>
                </a:solidFill>
              </a:rPr>
              <a:t>APPRÉCIATIONS</a:t>
            </a:r>
            <a:r>
              <a:rPr lang="fr-FR" sz="1200" b="1" i="0" u="none" strike="noStrike" cap="none" dirty="0">
                <a:solidFill>
                  <a:schemeClr val="dk1"/>
                </a:solidFill>
                <a:latin typeface="Arial"/>
                <a:ea typeface="Arial"/>
                <a:cs typeface="Arial"/>
                <a:sym typeface="Arial"/>
              </a:rPr>
              <a:t> DES PARTIES PRENANTES : </a:t>
            </a:r>
            <a:br>
              <a:rPr lang="fr-FR" sz="1200" b="1" i="0" u="none" strike="noStrike" cap="none" dirty="0">
                <a:solidFill>
                  <a:schemeClr val="dk1"/>
                </a:solidFill>
                <a:latin typeface="Arial"/>
                <a:ea typeface="Arial"/>
                <a:cs typeface="Arial"/>
                <a:sym typeface="Arial"/>
              </a:rPr>
            </a:br>
            <a:r>
              <a:rPr lang="fr-FR" sz="1200" b="1" dirty="0">
                <a:solidFill>
                  <a:schemeClr val="dk1"/>
                </a:solidFill>
              </a:rPr>
              <a:t>BÉNÉFICIAIRES</a:t>
            </a:r>
            <a:r>
              <a:rPr lang="fr-FR" sz="1200" b="1" i="0" u="none" strike="noStrike" cap="none" dirty="0">
                <a:solidFill>
                  <a:schemeClr val="dk1"/>
                </a:solidFill>
                <a:latin typeface="Arial"/>
                <a:ea typeface="Arial"/>
                <a:cs typeface="Arial"/>
                <a:sym typeface="Arial"/>
              </a:rPr>
              <a:t>, FINANCEURS, </a:t>
            </a:r>
            <a:r>
              <a:rPr lang="fr-FR" sz="1200" b="1" dirty="0">
                <a:solidFill>
                  <a:schemeClr val="dk1"/>
                </a:solidFill>
              </a:rPr>
              <a:t>ÉQUIPES</a:t>
            </a:r>
            <a:r>
              <a:rPr lang="fr-FR" sz="1200" b="1" i="0" u="none" strike="noStrike" cap="none" dirty="0">
                <a:solidFill>
                  <a:schemeClr val="dk1"/>
                </a:solidFill>
                <a:latin typeface="Arial"/>
                <a:ea typeface="Arial"/>
                <a:cs typeface="Arial"/>
                <a:sym typeface="Arial"/>
              </a:rPr>
              <a:t> </a:t>
            </a:r>
            <a:r>
              <a:rPr lang="fr-FR" sz="1200" b="1" dirty="0">
                <a:solidFill>
                  <a:schemeClr val="dk1"/>
                </a:solidFill>
              </a:rPr>
              <a:t>PÉDAGOGIQUES</a:t>
            </a:r>
            <a:r>
              <a:rPr lang="fr-FR" sz="1200" b="1" i="0" u="none" strike="noStrike" cap="none" dirty="0">
                <a:solidFill>
                  <a:schemeClr val="dk1"/>
                </a:solidFill>
                <a:latin typeface="Arial"/>
                <a:ea typeface="Arial"/>
                <a:cs typeface="Arial"/>
                <a:sym typeface="Arial"/>
              </a:rPr>
              <a:t> ET ENTREPRISES </a:t>
            </a:r>
            <a:r>
              <a:rPr lang="fr-FR" sz="1200" b="1" dirty="0">
                <a:solidFill>
                  <a:schemeClr val="dk1"/>
                </a:solidFill>
              </a:rPr>
              <a:t>CONCERNÉES</a:t>
            </a:r>
            <a:r>
              <a:rPr lang="fr-FR" sz="1200" b="1" i="0" u="none" strike="noStrike" cap="none" dirty="0">
                <a:solidFill>
                  <a:schemeClr val="dk1"/>
                </a:solidFill>
                <a:latin typeface="Arial"/>
                <a:ea typeface="Arial"/>
                <a:cs typeface="Arial"/>
                <a:sym typeface="Arial"/>
              </a:rPr>
              <a:t>.</a:t>
            </a:r>
            <a:endParaRPr sz="1200" b="0" i="0" u="none" strike="noStrike" cap="none" dirty="0">
              <a:solidFill>
                <a:schemeClr val="dk1"/>
              </a:solidFill>
              <a:latin typeface="Times New Roman"/>
              <a:ea typeface="Times New Roman"/>
              <a:cs typeface="Times New Roman"/>
              <a:sym typeface="Times New Roman"/>
            </a:endParaRPr>
          </a:p>
        </p:txBody>
      </p:sp>
      <p:grpSp>
        <p:nvGrpSpPr>
          <p:cNvPr id="91" name="Google Shape;91;p1"/>
          <p:cNvGrpSpPr/>
          <p:nvPr/>
        </p:nvGrpSpPr>
        <p:grpSpPr>
          <a:xfrm>
            <a:off x="2576031" y="973692"/>
            <a:ext cx="8086519" cy="3899168"/>
            <a:chOff x="2213943" y="2022"/>
            <a:chExt cx="4857669" cy="3899168"/>
          </a:xfrm>
        </p:grpSpPr>
        <p:sp>
          <p:nvSpPr>
            <p:cNvPr id="92" name="Google Shape;92;p1"/>
            <p:cNvSpPr/>
            <p:nvPr/>
          </p:nvSpPr>
          <p:spPr>
            <a:xfrm>
              <a:off x="2213943" y="2022"/>
              <a:ext cx="1915918" cy="602797"/>
            </a:xfrm>
            <a:prstGeom prst="roundRect">
              <a:avLst>
                <a:gd name="adj" fmla="val 1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
            <p:cNvSpPr txBox="1"/>
            <p:nvPr/>
          </p:nvSpPr>
          <p:spPr>
            <a:xfrm>
              <a:off x="2242001" y="30080"/>
              <a:ext cx="1859802" cy="574739"/>
            </a:xfrm>
            <a:prstGeom prst="rect">
              <a:avLst/>
            </a:prstGeom>
            <a:noFill/>
            <a:ln>
              <a:noFill/>
            </a:ln>
          </p:spPr>
          <p:txBody>
            <a:bodyPr spcFirstLastPara="1" wrap="square" lIns="22850" tIns="15225" rIns="22850" bIns="15225"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fr-FR" sz="1200" b="0" i="0" u="none" strike="noStrike" cap="none" dirty="0">
                  <a:solidFill>
                    <a:schemeClr val="lt1"/>
                  </a:solidFill>
                  <a:latin typeface="Calibri"/>
                  <a:ea typeface="Calibri"/>
                  <a:cs typeface="Calibri"/>
                  <a:sym typeface="Calibri"/>
                </a:rPr>
                <a:t>ACTION DE FORMATION</a:t>
              </a:r>
              <a:endParaRPr dirty="0"/>
            </a:p>
          </p:txBody>
        </p:sp>
        <p:sp>
          <p:nvSpPr>
            <p:cNvPr id="94" name="Google Shape;94;p1"/>
            <p:cNvSpPr/>
            <p:nvPr/>
          </p:nvSpPr>
          <p:spPr>
            <a:xfrm>
              <a:off x="2405535" y="671219"/>
              <a:ext cx="191591" cy="505414"/>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95" name="Google Shape;95;p1"/>
            <p:cNvSpPr/>
            <p:nvPr/>
          </p:nvSpPr>
          <p:spPr>
            <a:xfrm>
              <a:off x="2597127" y="840647"/>
              <a:ext cx="1764637" cy="621086"/>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
            <p:cNvSpPr txBox="1"/>
            <p:nvPr/>
          </p:nvSpPr>
          <p:spPr>
            <a:xfrm>
              <a:off x="2612704" y="856224"/>
              <a:ext cx="1733483" cy="500695"/>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chemeClr val="dk1"/>
                </a:buClr>
                <a:buSzPts val="1050"/>
                <a:buFont typeface="Calibri"/>
                <a:buNone/>
              </a:pPr>
              <a:r>
                <a:rPr lang="fr-FR" sz="1050" b="1" i="0" u="none" strike="noStrike" cap="none" dirty="0">
                  <a:solidFill>
                    <a:schemeClr val="dk1"/>
                  </a:solidFill>
                  <a:latin typeface="Calibri"/>
                  <a:ea typeface="Calibri"/>
                  <a:cs typeface="Calibri"/>
                  <a:sym typeface="Calibri"/>
                </a:rPr>
                <a:t>Evaluation satisfaction stagiaire</a:t>
              </a:r>
              <a:endParaRPr b="1" dirty="0"/>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a:t>
              </a:r>
              <a:r>
                <a:rPr lang="fr-FR" sz="1050" b="0" i="0" u="none" strike="noStrike" cap="none" dirty="0">
                  <a:solidFill>
                    <a:schemeClr val="dk1"/>
                  </a:solidFill>
                  <a:latin typeface="Calibri"/>
                  <a:ea typeface="Calibri"/>
                  <a:cs typeface="Calibri"/>
                  <a:sym typeface="Calibri"/>
                </a:rPr>
                <a:t> chaud</a:t>
              </a:r>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 froid (6 mois)</a:t>
              </a:r>
              <a:endParaRPr dirty="0"/>
            </a:p>
          </p:txBody>
        </p:sp>
        <p:sp>
          <p:nvSpPr>
            <p:cNvPr id="97" name="Google Shape;97;p1"/>
            <p:cNvSpPr/>
            <p:nvPr/>
          </p:nvSpPr>
          <p:spPr>
            <a:xfrm>
              <a:off x="2405535" y="755444"/>
              <a:ext cx="191591" cy="1267049"/>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98" name="Google Shape;98;p1"/>
            <p:cNvSpPr/>
            <p:nvPr/>
          </p:nvSpPr>
          <p:spPr>
            <a:xfrm>
              <a:off x="2582118" y="1669932"/>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
            <p:cNvSpPr txBox="1"/>
            <p:nvPr/>
          </p:nvSpPr>
          <p:spPr>
            <a:xfrm>
              <a:off x="2612136" y="1626995"/>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050" b="1" i="0" u="none" strike="noStrike" cap="none" dirty="0">
                  <a:solidFill>
                    <a:srgbClr val="000000"/>
                  </a:solidFill>
                  <a:latin typeface="Calibri"/>
                  <a:ea typeface="Calibri"/>
                  <a:cs typeface="Calibri"/>
                  <a:sym typeface="Calibri"/>
                </a:rPr>
                <a:t>Evaluation satisfaction du formateur  </a:t>
              </a:r>
              <a:endParaRPr lang="fr-FR" sz="105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a:t>
              </a:r>
              <a:r>
                <a:rPr lang="fr-FR" sz="1050" b="0" i="0" u="none" strike="noStrike" cap="none" dirty="0">
                  <a:solidFill>
                    <a:schemeClr val="dk1"/>
                  </a:solidFill>
                  <a:latin typeface="Calibri"/>
                  <a:ea typeface="Calibri"/>
                  <a:cs typeface="Calibri"/>
                  <a:sym typeface="Calibri"/>
                </a:rPr>
                <a:t> chaud</a:t>
              </a:r>
            </a:p>
          </p:txBody>
        </p:sp>
        <p:sp>
          <p:nvSpPr>
            <p:cNvPr id="100" name="Google Shape;100;p1"/>
            <p:cNvSpPr/>
            <p:nvPr/>
          </p:nvSpPr>
          <p:spPr>
            <a:xfrm>
              <a:off x="2405535" y="587001"/>
              <a:ext cx="191591" cy="2018980"/>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1" name="Google Shape;101;p1"/>
            <p:cNvSpPr/>
            <p:nvPr/>
          </p:nvSpPr>
          <p:spPr>
            <a:xfrm>
              <a:off x="2597127" y="232571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
            <p:cNvSpPr txBox="1"/>
            <p:nvPr/>
          </p:nvSpPr>
          <p:spPr>
            <a:xfrm>
              <a:off x="2612136" y="2378926"/>
              <a:ext cx="1775513" cy="482423"/>
            </a:xfrm>
            <a:prstGeom prst="rect">
              <a:avLst/>
            </a:prstGeom>
            <a:noFill/>
            <a:ln>
              <a:noFill/>
            </a:ln>
          </p:spPr>
          <p:txBody>
            <a:bodyPr spcFirstLastPara="1" wrap="square" lIns="9525" tIns="6350" rIns="9525" bIns="6350" anchor="ctr" anchorCtr="0">
              <a:noAutofit/>
            </a:bodyPr>
            <a:lstStyle/>
            <a:p>
              <a:pPr algn="ctr">
                <a:lnSpc>
                  <a:spcPct val="90000"/>
                </a:lnSpc>
                <a:buSzPts val="1050"/>
              </a:pPr>
              <a:r>
                <a:rPr lang="fr-FR" sz="1050" b="1" i="0" u="none" strike="noStrike" cap="none" dirty="0">
                  <a:solidFill>
                    <a:srgbClr val="000000"/>
                  </a:solidFill>
                  <a:latin typeface="Calibri"/>
                  <a:ea typeface="Calibri"/>
                  <a:cs typeface="Calibri"/>
                  <a:sym typeface="Calibri"/>
                </a:rPr>
                <a:t>Evaluation satisfaction de l’entreprise employeur </a:t>
              </a:r>
              <a:endParaRPr lang="fr-FR" sz="1050" dirty="0">
                <a:latin typeface="Calibri"/>
                <a:ea typeface="Calibri"/>
                <a:cs typeface="Calibri"/>
                <a:sym typeface="Calibri"/>
              </a:endParaRPr>
            </a:p>
            <a:p>
              <a:pPr marL="171450" indent="-171450">
                <a:lnSpc>
                  <a:spcPct val="90000"/>
                </a:lnSpc>
                <a:buSzPts val="1050"/>
                <a:buFont typeface="Arial" panose="020B0604020202020204" pitchFamily="34" charset="0"/>
                <a:buChar char="•"/>
              </a:pPr>
              <a:r>
                <a:rPr lang="fr-FR" sz="1050" dirty="0">
                  <a:solidFill>
                    <a:schemeClr val="dk1"/>
                  </a:solidFill>
                  <a:latin typeface="Calibri"/>
                  <a:cs typeface="Calibri"/>
                  <a:sym typeface="Calibri"/>
                </a:rPr>
                <a:t>À froid (6 mois)</a:t>
              </a:r>
              <a:endParaRPr lang="fr-FR" sz="1050" dirty="0"/>
            </a:p>
          </p:txBody>
        </p:sp>
        <p:sp>
          <p:nvSpPr>
            <p:cNvPr id="103" name="Google Shape;103;p1"/>
            <p:cNvSpPr/>
            <p:nvPr/>
          </p:nvSpPr>
          <p:spPr>
            <a:xfrm>
              <a:off x="2405535" y="601157"/>
              <a:ext cx="191591" cy="2770911"/>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4" name="Google Shape;104;p1"/>
            <p:cNvSpPr/>
            <p:nvPr/>
          </p:nvSpPr>
          <p:spPr>
            <a:xfrm>
              <a:off x="2597127" y="308798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
            <p:cNvSpPr txBox="1"/>
            <p:nvPr/>
          </p:nvSpPr>
          <p:spPr>
            <a:xfrm>
              <a:off x="2612136" y="3130857"/>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050" b="1" i="0" u="none" strike="noStrike" cap="none" dirty="0">
                  <a:solidFill>
                    <a:srgbClr val="000000"/>
                  </a:solidFill>
                  <a:latin typeface="Calibri"/>
                  <a:ea typeface="Calibri"/>
                  <a:cs typeface="Calibri"/>
                  <a:sym typeface="Calibri"/>
                </a:rPr>
                <a:t>Evaluation satisfaction du financeur </a:t>
              </a:r>
              <a:endParaRPr lang="fr-FR" sz="1050" dirty="0">
                <a:latin typeface="Calibri"/>
                <a:ea typeface="Calibri"/>
                <a:cs typeface="Calibri"/>
                <a:sym typeface="Calibri"/>
              </a:endParaRP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r>
                <a:rPr lang="fr-FR" sz="1050" dirty="0">
                  <a:latin typeface="Calibri"/>
                  <a:ea typeface="Calibri"/>
                  <a:cs typeface="Calibri"/>
                  <a:sym typeface="Calibri"/>
                </a:rPr>
                <a:t>E</a:t>
              </a:r>
              <a:r>
                <a:rPr lang="fr-FR" sz="1050" b="0" i="0" u="none" strike="noStrike" cap="none" dirty="0">
                  <a:solidFill>
                    <a:srgbClr val="000000"/>
                  </a:solidFill>
                  <a:latin typeface="Calibri"/>
                  <a:ea typeface="Calibri"/>
                  <a:cs typeface="Calibri"/>
                  <a:sym typeface="Calibri"/>
                </a:rPr>
                <a:t>n fin d’année civile</a:t>
              </a:r>
              <a:endParaRPr dirty="0"/>
            </a:p>
          </p:txBody>
        </p:sp>
        <p:sp>
          <p:nvSpPr>
            <p:cNvPr id="106" name="Google Shape;106;p1"/>
            <p:cNvSpPr/>
            <p:nvPr/>
          </p:nvSpPr>
          <p:spPr>
            <a:xfrm>
              <a:off x="4608842" y="2022"/>
              <a:ext cx="1915918" cy="599135"/>
            </a:xfrm>
            <a:prstGeom prst="roundRect">
              <a:avLst>
                <a:gd name="adj" fmla="val 10000"/>
              </a:avLst>
            </a:prstGeom>
            <a:solidFill>
              <a:srgbClr val="4372C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
            <p:cNvSpPr txBox="1"/>
            <p:nvPr/>
          </p:nvSpPr>
          <p:spPr>
            <a:xfrm>
              <a:off x="4636900" y="30081"/>
              <a:ext cx="1859802" cy="498168"/>
            </a:xfrm>
            <a:prstGeom prst="rect">
              <a:avLst/>
            </a:prstGeom>
            <a:noFill/>
            <a:ln>
              <a:noFill/>
            </a:ln>
          </p:spPr>
          <p:txBody>
            <a:bodyPr spcFirstLastPara="1" wrap="square" lIns="15225" tIns="10150" rIns="15225" bIns="1015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fr-FR" sz="1200" b="0" i="0" u="none" strike="noStrike" cap="none">
                  <a:solidFill>
                    <a:schemeClr val="lt1"/>
                  </a:solidFill>
                  <a:latin typeface="Calibri"/>
                  <a:ea typeface="Calibri"/>
                  <a:cs typeface="Calibri"/>
                  <a:sym typeface="Calibri"/>
                </a:rPr>
                <a:t>BC</a:t>
              </a:r>
              <a:endParaRPr dirty="0"/>
            </a:p>
          </p:txBody>
        </p:sp>
        <p:sp>
          <p:nvSpPr>
            <p:cNvPr id="108" name="Google Shape;108;p1"/>
            <p:cNvSpPr/>
            <p:nvPr/>
          </p:nvSpPr>
          <p:spPr>
            <a:xfrm>
              <a:off x="4800433" y="601157"/>
              <a:ext cx="191591" cy="505414"/>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09" name="Google Shape;109;p1"/>
            <p:cNvSpPr/>
            <p:nvPr/>
          </p:nvSpPr>
          <p:spPr>
            <a:xfrm>
              <a:off x="4992024" y="767113"/>
              <a:ext cx="1764637" cy="707985"/>
            </a:xfrm>
            <a:prstGeom prst="roundRect">
              <a:avLst>
                <a:gd name="adj" fmla="val 10000"/>
              </a:avLst>
            </a:prstGeom>
            <a:solidFill>
              <a:schemeClr val="lt1">
                <a:alpha val="89803"/>
              </a:scheme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
            <p:cNvSpPr txBox="1"/>
            <p:nvPr/>
          </p:nvSpPr>
          <p:spPr>
            <a:xfrm>
              <a:off x="5007612" y="883935"/>
              <a:ext cx="2064000" cy="551689"/>
            </a:xfrm>
            <a:prstGeom prst="rect">
              <a:avLst/>
            </a:prstGeom>
            <a:noFill/>
            <a:ln>
              <a:noFill/>
            </a:ln>
          </p:spPr>
          <p:txBody>
            <a:bodyPr spcFirstLastPara="1" wrap="square" lIns="9525" tIns="6350" rIns="9525" bIns="6350" anchor="ctr" anchorCtr="0">
              <a:spAutoFit/>
            </a:bodyPr>
            <a:lstStyle/>
            <a:p>
              <a:pPr marL="0" marR="0" lvl="0" indent="0" algn="ctr" rtl="0">
                <a:lnSpc>
                  <a:spcPct val="90000"/>
                </a:lnSpc>
                <a:spcBef>
                  <a:spcPts val="0"/>
                </a:spcBef>
                <a:spcAft>
                  <a:spcPts val="0"/>
                </a:spcAft>
                <a:buClr>
                  <a:schemeClr val="dk1"/>
                </a:buClr>
                <a:buSzPts val="1050"/>
                <a:buFont typeface="Calibri"/>
                <a:buNone/>
              </a:pPr>
              <a:r>
                <a:rPr lang="fr-FR" sz="1050" b="1" i="0" u="none" strike="noStrike" cap="none" dirty="0">
                  <a:solidFill>
                    <a:schemeClr val="dk1"/>
                  </a:solidFill>
                  <a:latin typeface="Calibri"/>
                  <a:ea typeface="Calibri"/>
                  <a:cs typeface="Calibri"/>
                  <a:sym typeface="Calibri"/>
                </a:rPr>
                <a:t>Evaluation satisfaction stagiaire</a:t>
              </a:r>
              <a:endParaRPr lang="fr-FR" b="1" dirty="0"/>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a:t>
              </a:r>
              <a:r>
                <a:rPr lang="fr-FR" sz="1050" b="0" i="0" u="none" strike="noStrike" cap="none" dirty="0">
                  <a:solidFill>
                    <a:schemeClr val="dk1"/>
                  </a:solidFill>
                  <a:latin typeface="Calibri"/>
                  <a:ea typeface="Calibri"/>
                  <a:cs typeface="Calibri"/>
                  <a:sym typeface="Calibri"/>
                </a:rPr>
                <a:t> chaud</a:t>
              </a:r>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À froid (6 mois)</a:t>
              </a:r>
              <a:endParaRPr lang="fr-FR" dirty="0"/>
            </a:p>
          </p:txBody>
        </p:sp>
        <p:sp>
          <p:nvSpPr>
            <p:cNvPr id="111" name="Google Shape;111;p1"/>
            <p:cNvSpPr/>
            <p:nvPr/>
          </p:nvSpPr>
          <p:spPr>
            <a:xfrm>
              <a:off x="4800433" y="601157"/>
              <a:ext cx="191591" cy="1267049"/>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2" name="Google Shape;112;p1"/>
            <p:cNvSpPr/>
            <p:nvPr/>
          </p:nvSpPr>
          <p:spPr>
            <a:xfrm>
              <a:off x="4971577" y="162133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
            <p:cNvSpPr txBox="1"/>
            <p:nvPr/>
          </p:nvSpPr>
          <p:spPr>
            <a:xfrm>
              <a:off x="5007034" y="1626995"/>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050" b="1" i="0" u="none" strike="noStrike" cap="none" dirty="0">
                  <a:solidFill>
                    <a:srgbClr val="000000"/>
                  </a:solidFill>
                  <a:latin typeface="Calibri"/>
                  <a:ea typeface="Calibri"/>
                  <a:cs typeface="Calibri"/>
                  <a:sym typeface="Calibri"/>
                </a:rPr>
                <a:t>Evaluation satisfaction du formateur  </a:t>
              </a:r>
              <a:endParaRPr lang="fr-FR" sz="105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 À</a:t>
              </a:r>
              <a:r>
                <a:rPr lang="fr-FR" sz="1050" b="0" i="0" u="none" strike="noStrike" cap="none" dirty="0">
                  <a:solidFill>
                    <a:schemeClr val="dk1"/>
                  </a:solidFill>
                  <a:latin typeface="Calibri"/>
                  <a:ea typeface="Calibri"/>
                  <a:cs typeface="Calibri"/>
                  <a:sym typeface="Calibri"/>
                </a:rPr>
                <a:t> chaud</a:t>
              </a:r>
            </a:p>
          </p:txBody>
        </p:sp>
        <p:sp>
          <p:nvSpPr>
            <p:cNvPr id="114" name="Google Shape;114;p1"/>
            <p:cNvSpPr/>
            <p:nvPr/>
          </p:nvSpPr>
          <p:spPr>
            <a:xfrm>
              <a:off x="4800433" y="601157"/>
              <a:ext cx="191591" cy="2018980"/>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5" name="Google Shape;115;p1"/>
            <p:cNvSpPr/>
            <p:nvPr/>
          </p:nvSpPr>
          <p:spPr>
            <a:xfrm>
              <a:off x="4977016" y="2315638"/>
              <a:ext cx="1805531" cy="512441"/>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
            <p:cNvSpPr txBox="1"/>
            <p:nvPr/>
          </p:nvSpPr>
          <p:spPr>
            <a:xfrm>
              <a:off x="5007034" y="2378926"/>
              <a:ext cx="1775513" cy="482423"/>
            </a:xfrm>
            <a:prstGeom prst="rect">
              <a:avLst/>
            </a:prstGeom>
            <a:noFill/>
            <a:ln>
              <a:noFill/>
            </a:ln>
          </p:spPr>
          <p:txBody>
            <a:bodyPr spcFirstLastPara="1" wrap="square" lIns="9525" tIns="6350" rIns="9525" bIns="6350" anchor="ctr" anchorCtr="0">
              <a:noAutofit/>
            </a:bodyPr>
            <a:lstStyle/>
            <a:p>
              <a:pPr algn="ctr">
                <a:lnSpc>
                  <a:spcPct val="90000"/>
                </a:lnSpc>
                <a:buSzPts val="1050"/>
              </a:pPr>
              <a:r>
                <a:rPr lang="fr-FR" sz="1050" b="1" i="0" u="none" strike="noStrike" cap="none" dirty="0">
                  <a:solidFill>
                    <a:srgbClr val="000000"/>
                  </a:solidFill>
                  <a:latin typeface="Calibri"/>
                  <a:ea typeface="Calibri"/>
                  <a:cs typeface="Calibri"/>
                  <a:sym typeface="Calibri"/>
                </a:rPr>
                <a:t>Evaluation satisfaction de l’entreprise employeur </a:t>
              </a:r>
              <a:endParaRPr lang="fr-FR" sz="1050" dirty="0">
                <a:latin typeface="Calibri"/>
                <a:ea typeface="Calibri"/>
                <a:cs typeface="Calibri"/>
                <a:sym typeface="Calibri"/>
              </a:endParaRPr>
            </a:p>
            <a:p>
              <a:pPr marL="57150" marR="0" lvl="1" indent="-66675" algn="l" rtl="0">
                <a:lnSpc>
                  <a:spcPct val="90000"/>
                </a:lnSpc>
                <a:spcBef>
                  <a:spcPts val="368"/>
                </a:spcBef>
                <a:spcAft>
                  <a:spcPts val="0"/>
                </a:spcAft>
                <a:buClr>
                  <a:schemeClr val="dk1"/>
                </a:buClr>
                <a:buSzPts val="1050"/>
                <a:buFont typeface="Calibri"/>
                <a:buChar char="•"/>
              </a:pPr>
              <a:r>
                <a:rPr lang="fr-FR" sz="1050" dirty="0">
                  <a:solidFill>
                    <a:schemeClr val="dk1"/>
                  </a:solidFill>
                  <a:latin typeface="Calibri"/>
                  <a:cs typeface="Calibri"/>
                  <a:sym typeface="Calibri"/>
                </a:rPr>
                <a:t> À</a:t>
              </a:r>
              <a:r>
                <a:rPr lang="fr-FR" sz="1050" b="0" i="0" u="none" strike="noStrike" cap="none" dirty="0">
                  <a:solidFill>
                    <a:schemeClr val="dk1"/>
                  </a:solidFill>
                  <a:latin typeface="Calibri"/>
                  <a:ea typeface="Calibri"/>
                  <a:cs typeface="Calibri"/>
                  <a:sym typeface="Calibri"/>
                </a:rPr>
                <a:t> chaud</a:t>
              </a:r>
            </a:p>
          </p:txBody>
        </p:sp>
        <p:sp>
          <p:nvSpPr>
            <p:cNvPr id="117" name="Google Shape;117;p1"/>
            <p:cNvSpPr/>
            <p:nvPr/>
          </p:nvSpPr>
          <p:spPr>
            <a:xfrm>
              <a:off x="4800433" y="601157"/>
              <a:ext cx="191591" cy="2770911"/>
            </a:xfrm>
            <a:custGeom>
              <a:avLst/>
              <a:gdLst/>
              <a:ahLst/>
              <a:cxnLst/>
              <a:rect l="l" t="t" r="r" b="b"/>
              <a:pathLst>
                <a:path w="120000" h="120000" extrusionOk="0">
                  <a:moveTo>
                    <a:pt x="0" y="0"/>
                  </a:moveTo>
                  <a:lnTo>
                    <a:pt x="0" y="120000"/>
                  </a:lnTo>
                  <a:lnTo>
                    <a:pt x="120000" y="120000"/>
                  </a:lnTo>
                </a:path>
              </a:pathLst>
            </a:custGeom>
            <a:noFill/>
            <a:ln w="12700" cap="flat" cmpd="sng">
              <a:solidFill>
                <a:srgbClr val="345A99"/>
              </a:solidFill>
              <a:prstDash val="solid"/>
              <a:miter lim="800000"/>
              <a:headEnd type="none" w="sm" len="sm"/>
              <a:tailEnd type="none" w="sm" len="sm"/>
            </a:ln>
          </p:spPr>
        </p:sp>
        <p:sp>
          <p:nvSpPr>
            <p:cNvPr id="118" name="Google Shape;118;p1"/>
            <p:cNvSpPr/>
            <p:nvPr/>
          </p:nvSpPr>
          <p:spPr>
            <a:xfrm>
              <a:off x="4981800" y="2901483"/>
              <a:ext cx="1805531" cy="999707"/>
            </a:xfrm>
            <a:prstGeom prst="roundRect">
              <a:avLst>
                <a:gd name="adj" fmla="val 10000"/>
              </a:avLst>
            </a:prstGeom>
            <a:solidFill>
              <a:srgbClr val="FFFFFF">
                <a:alpha val="89803"/>
              </a:srgbClr>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
            <p:cNvSpPr txBox="1"/>
            <p:nvPr/>
          </p:nvSpPr>
          <p:spPr>
            <a:xfrm>
              <a:off x="5007034" y="3130857"/>
              <a:ext cx="1775513" cy="482423"/>
            </a:xfrm>
            <a:prstGeom prst="rect">
              <a:avLst/>
            </a:prstGeom>
            <a:noFill/>
            <a:ln>
              <a:noFill/>
            </a:ln>
          </p:spPr>
          <p:txBody>
            <a:bodyPr spcFirstLastPara="1" wrap="square" lIns="9525" tIns="6350" rIns="9525" bIns="6350" anchor="ctr" anchorCtr="0">
              <a:noAutofit/>
            </a:bodyPr>
            <a:lstStyle/>
            <a:p>
              <a:pPr marL="0" marR="0" lvl="0" indent="0" algn="ctr" rtl="0">
                <a:lnSpc>
                  <a:spcPct val="90000"/>
                </a:lnSpc>
                <a:spcBef>
                  <a:spcPts val="0"/>
                </a:spcBef>
                <a:spcAft>
                  <a:spcPts val="0"/>
                </a:spcAft>
                <a:buClr>
                  <a:srgbClr val="000000"/>
                </a:buClr>
                <a:buSzPts val="1050"/>
                <a:buFont typeface="Calibri"/>
                <a:buNone/>
              </a:pPr>
              <a:r>
                <a:rPr lang="fr-FR" sz="1050" b="1" i="0" u="none" strike="noStrike" cap="none" dirty="0">
                  <a:solidFill>
                    <a:srgbClr val="000000"/>
                  </a:solidFill>
                  <a:latin typeface="Calibri"/>
                  <a:ea typeface="Calibri"/>
                  <a:cs typeface="Calibri"/>
                  <a:sym typeface="Calibri"/>
                </a:rPr>
                <a:t>Evaluation satisfaction du financeur </a:t>
              </a:r>
              <a:endParaRPr lang="fr-FR" sz="1050" dirty="0">
                <a:latin typeface="Calibri"/>
                <a:ea typeface="Calibri"/>
                <a:cs typeface="Calibri"/>
                <a:sym typeface="Calibri"/>
              </a:endParaRP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r>
                <a:rPr lang="fr-FR" sz="1050" dirty="0">
                  <a:latin typeface="Calibri"/>
                  <a:ea typeface="Calibri"/>
                  <a:cs typeface="Calibri"/>
                  <a:sym typeface="Calibri"/>
                </a:rPr>
                <a:t>E</a:t>
              </a:r>
              <a:r>
                <a:rPr lang="fr-FR" sz="1050" b="0" i="0" u="none" strike="noStrike" cap="none" dirty="0">
                  <a:solidFill>
                    <a:srgbClr val="000000"/>
                  </a:solidFill>
                  <a:latin typeface="Calibri"/>
                  <a:ea typeface="Calibri"/>
                  <a:cs typeface="Calibri"/>
                  <a:sym typeface="Calibri"/>
                </a:rPr>
                <a:t>n fin d’année civile</a:t>
              </a:r>
            </a:p>
            <a:p>
              <a:pPr marL="171450" marR="0" lvl="0" indent="-171450" rtl="0">
                <a:lnSpc>
                  <a:spcPct val="90000"/>
                </a:lnSpc>
                <a:spcBef>
                  <a:spcPts val="0"/>
                </a:spcBef>
                <a:spcAft>
                  <a:spcPts val="0"/>
                </a:spcAft>
                <a:buClr>
                  <a:srgbClr val="000000"/>
                </a:buClr>
                <a:buSzPts val="1050"/>
                <a:buFont typeface="Arial" panose="020B0604020202020204" pitchFamily="34" charset="0"/>
                <a:buChar char="•"/>
              </a:pPr>
              <a:endParaRPr lang="fr-FR" sz="1050" b="0" i="0" u="none" strike="noStrike" cap="none" dirty="0">
                <a:solidFill>
                  <a:srgbClr val="000000"/>
                </a:solidFill>
                <a:latin typeface="Calibri"/>
                <a:ea typeface="Calibri"/>
                <a:cs typeface="Calibri"/>
                <a:sym typeface="Calibri"/>
              </a:endParaRPr>
            </a:p>
            <a:p>
              <a:pPr marR="0" lvl="0" rtl="0">
                <a:lnSpc>
                  <a:spcPct val="90000"/>
                </a:lnSpc>
                <a:spcBef>
                  <a:spcPts val="0"/>
                </a:spcBef>
                <a:spcAft>
                  <a:spcPts val="0"/>
                </a:spcAft>
                <a:buClr>
                  <a:srgbClr val="000000"/>
                </a:buClr>
                <a:buSzPts val="1050"/>
              </a:pPr>
              <a:r>
                <a:rPr lang="fr-FR" sz="1050" dirty="0">
                  <a:latin typeface="Calibri"/>
                  <a:cs typeface="Calibri"/>
                  <a:sym typeface="Calibri"/>
                </a:rPr>
                <a:t>Si nous avons une adresse mail de connue, le cas échéant nous tenons à disposition le questionnaire sur demande.</a:t>
              </a:r>
              <a:endParaRPr lang="fr-FR" sz="1050" dirty="0"/>
            </a:p>
          </p:txBody>
        </p:sp>
      </p:grpSp>
      <p:sp>
        <p:nvSpPr>
          <p:cNvPr id="134" name="Google Shape;134;p1"/>
          <p:cNvSpPr txBox="1"/>
          <p:nvPr/>
        </p:nvSpPr>
        <p:spPr>
          <a:xfrm>
            <a:off x="1737150" y="5664200"/>
            <a:ext cx="8854500" cy="831000"/>
          </a:xfrm>
          <a:prstGeom prst="rect">
            <a:avLst/>
          </a:prstGeom>
          <a:solidFill>
            <a:schemeClr val="lt1"/>
          </a:solidFill>
          <a:ln w="12700" cap="flat" cmpd="sng">
            <a:solidFill>
              <a:srgbClr val="0070C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dirty="0">
                <a:solidFill>
                  <a:schemeClr val="dk1"/>
                </a:solidFill>
                <a:latin typeface="Arial"/>
                <a:ea typeface="Arial"/>
                <a:cs typeface="Arial"/>
                <a:sym typeface="Arial"/>
              </a:rPr>
              <a:t>Qu’est-ce qu’une insatisfaction? Pourquoi la traiter comme un incident?</a:t>
            </a:r>
            <a:endParaRPr dirty="0"/>
          </a:p>
          <a:p>
            <a:pPr marL="0" marR="0" lvl="0" indent="0" algn="ctr" rtl="0">
              <a:spcBef>
                <a:spcPts val="0"/>
              </a:spcBef>
              <a:spcAft>
                <a:spcPts val="0"/>
              </a:spcAft>
              <a:buNone/>
            </a:pPr>
            <a:endParaRPr sz="1200" b="1" i="0" u="none" strike="noStrike" cap="none" dirty="0">
              <a:solidFill>
                <a:schemeClr val="dk1"/>
              </a:solidFill>
              <a:latin typeface="Arial"/>
              <a:ea typeface="Arial"/>
              <a:cs typeface="Arial"/>
              <a:sym typeface="Arial"/>
            </a:endParaRPr>
          </a:p>
          <a:p>
            <a:pPr marL="0" marR="0" lvl="0" indent="0" algn="l" rtl="0">
              <a:spcBef>
                <a:spcPts val="0"/>
              </a:spcBef>
              <a:spcAft>
                <a:spcPts val="0"/>
              </a:spcAft>
              <a:buNone/>
            </a:pPr>
            <a:r>
              <a:rPr lang="fr-FR" sz="1200" b="0" i="0" u="none" strike="noStrike" cap="none" dirty="0">
                <a:solidFill>
                  <a:schemeClr val="dk1"/>
                </a:solidFill>
                <a:latin typeface="Arial"/>
                <a:ea typeface="Arial"/>
                <a:cs typeface="Arial"/>
                <a:sym typeface="Arial"/>
              </a:rPr>
              <a:t>Une insatisfaction sera considérée en incident, si la note globale est inférieure à 06/10 ou 03/05</a:t>
            </a:r>
            <a:endParaRPr dirty="0"/>
          </a:p>
          <a:p>
            <a:pPr marL="0" marR="0" lvl="0" indent="0" algn="l" rtl="0">
              <a:spcBef>
                <a:spcPts val="0"/>
              </a:spcBef>
              <a:spcAft>
                <a:spcPts val="0"/>
              </a:spcAft>
              <a:buNone/>
            </a:pPr>
            <a:r>
              <a:rPr lang="fr-FR" sz="1200" dirty="0">
                <a:solidFill>
                  <a:schemeClr val="dk1"/>
                </a:solidFill>
                <a:latin typeface="Arial"/>
                <a:ea typeface="Arial"/>
                <a:cs typeface="Arial"/>
                <a:sym typeface="Arial"/>
              </a:rPr>
              <a:t>Une suggestion d’amélioration sera traitée en incident, si la suggestion se répète sur plus de 3 sessions de formation.</a:t>
            </a:r>
            <a:endParaRPr sz="1200" b="1" dirty="0">
              <a:solidFill>
                <a:schemeClr val="dk1"/>
              </a:solidFill>
              <a:latin typeface="Arial"/>
              <a:ea typeface="Arial"/>
              <a:cs typeface="Arial"/>
              <a:sym typeface="Arial"/>
            </a:endParaRPr>
          </a:p>
        </p:txBody>
      </p:sp>
      <p:sp>
        <p:nvSpPr>
          <p:cNvPr id="135" name="Google Shape;135;p1"/>
          <p:cNvSpPr txBox="1"/>
          <p:nvPr/>
        </p:nvSpPr>
        <p:spPr>
          <a:xfrm>
            <a:off x="1737138" y="5237047"/>
            <a:ext cx="8854500" cy="276900"/>
          </a:xfrm>
          <a:prstGeom prst="rect">
            <a:avLst/>
          </a:prstGeom>
          <a:solidFill>
            <a:schemeClr val="lt1"/>
          </a:solidFill>
          <a:ln w="12700" cap="flat" cmpd="sng">
            <a:solidFill>
              <a:srgbClr val="0070C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dirty="0">
                <a:solidFill>
                  <a:schemeClr val="dk1"/>
                </a:solidFill>
                <a:latin typeface="Arial"/>
                <a:ea typeface="Arial"/>
                <a:cs typeface="Arial"/>
                <a:sym typeface="Arial"/>
              </a:rPr>
              <a:t>Relance à J+15 à J+30 par mail : Si non réception des questionnaires de satisfaction</a:t>
            </a:r>
            <a:endParaRPr dirty="0"/>
          </a:p>
        </p:txBody>
      </p:sp>
      <p:sp>
        <p:nvSpPr>
          <p:cNvPr id="136" name="Google Shape;136;p1"/>
          <p:cNvSpPr txBox="1"/>
          <p:nvPr/>
        </p:nvSpPr>
        <p:spPr>
          <a:xfrm>
            <a:off x="10662550" y="5664200"/>
            <a:ext cx="1748100" cy="3693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1200" dirty="0">
                <a:latin typeface="Calibri"/>
                <a:ea typeface="Calibri"/>
                <a:cs typeface="Calibri"/>
                <a:sym typeface="Calibri"/>
              </a:rPr>
              <a:t>MAJ : 09/07/21</a:t>
            </a:r>
            <a:endParaRPr sz="1200" dirty="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8D616-CC20-4F84-A96E-89E54BA1742A}"/>
              </a:ext>
            </a:extLst>
          </p:cNvPr>
          <p:cNvSpPr>
            <a:spLocks noGrp="1"/>
          </p:cNvSpPr>
          <p:nvPr>
            <p:ph type="title"/>
          </p:nvPr>
        </p:nvSpPr>
        <p:spPr/>
        <p:txBody>
          <a:bodyPr>
            <a:noAutofit/>
          </a:bodyPr>
          <a:lstStyle/>
          <a:p>
            <a:r>
              <a:rPr lang="fr-FR" sz="1800" b="1" dirty="0"/>
              <a:t>Le prestataire met en œuvre des modalités de traitement des difficultés rencontrées par les parties prenantes, des réclamations exprimées par ces dernières, des aléas survenus en cours de prestation.</a:t>
            </a:r>
            <a:br>
              <a:rPr lang="fr-FR" sz="1800" b="1" dirty="0"/>
            </a:br>
            <a:r>
              <a:rPr lang="fr-FR" sz="1800" b="1" dirty="0"/>
              <a:t>Le prestataire met en œuvre des mesures d’amélioration à partir de l’analyse des appréciations et des réclamations.</a:t>
            </a:r>
          </a:p>
        </p:txBody>
      </p:sp>
      <p:sp>
        <p:nvSpPr>
          <p:cNvPr id="3" name="Espace réservé du contenu 2">
            <a:extLst>
              <a:ext uri="{FF2B5EF4-FFF2-40B4-BE49-F238E27FC236}">
                <a16:creationId xmlns:a16="http://schemas.microsoft.com/office/drawing/2014/main" id="{B1D1FD97-E84C-4FCD-96BD-723A7593F7DA}"/>
              </a:ext>
            </a:extLst>
          </p:cNvPr>
          <p:cNvSpPr>
            <a:spLocks noGrp="1"/>
          </p:cNvSpPr>
          <p:nvPr>
            <p:ph idx="1"/>
          </p:nvPr>
        </p:nvSpPr>
        <p:spPr>
          <a:xfrm>
            <a:off x="838200" y="1825625"/>
            <a:ext cx="10515600" cy="4667250"/>
          </a:xfrm>
        </p:spPr>
        <p:txBody>
          <a:bodyPr>
            <a:normAutofit/>
          </a:bodyPr>
          <a:lstStyle/>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de difficultés ou d’aléas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prendrons en charge une amélioration et nous remplirons le tableau d’amélioration continue (voir page 3).</a:t>
            </a:r>
          </a:p>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réclamation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Dans notre règlement intérieur, il est indiqué comment obtenir le formulaire de réclamation (voir page 4).</a:t>
            </a: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Après réception du formulaire complété, nous traitons la réclamation dans le tableau d’amélioration continue (voir page 3).</a:t>
            </a:r>
          </a:p>
          <a:p>
            <a:pPr marL="0" indent="0">
              <a:lnSpc>
                <a:spcPct val="107000"/>
              </a:lnSpc>
              <a:spcAft>
                <a:spcPts val="800"/>
              </a:spcAft>
              <a:buNone/>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d’une </a:t>
            </a:r>
            <a:r>
              <a:rPr lang="fr-FR" sz="1600" u="sng" dirty="0">
                <a:latin typeface="Calibri" panose="020F0502020204030204" pitchFamily="34" charset="0"/>
                <a:cs typeface="Times New Roman" panose="02020603050405020304" pitchFamily="18" charset="0"/>
              </a:rPr>
              <a:t>note de satisfaction inférieure à 6/10 ou à 3/5</a:t>
            </a:r>
          </a:p>
          <a:p>
            <a:pPr marL="0" indent="0">
              <a:lnSpc>
                <a:spcPct val="107000"/>
              </a:lnSpc>
              <a:spcAft>
                <a:spcPts val="800"/>
              </a:spcAft>
              <a:buNone/>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prendrons en charge une amélioration et nous remplirons le tableau d’amélioration continue (voir page 3)</a:t>
            </a:r>
            <a:r>
              <a:rPr lang="fr-FR" sz="1400" dirty="0">
                <a:latin typeface="Calibri" panose="020F0502020204030204" pitchFamily="34" charset="0"/>
                <a:ea typeface="Calibri" panose="020F0502020204030204" pitchFamily="34" charset="0"/>
                <a:cs typeface="Times New Roman" panose="02020603050405020304" pitchFamily="18" charset="0"/>
              </a:rPr>
              <a: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u="sng" dirty="0">
                <a:effectLst/>
                <a:latin typeface="Calibri" panose="020F0502020204030204" pitchFamily="34" charset="0"/>
                <a:ea typeface="Calibri" panose="020F0502020204030204" pitchFamily="34" charset="0"/>
                <a:cs typeface="Times New Roman" panose="02020603050405020304" pitchFamily="18" charset="0"/>
              </a:rPr>
              <a:t>En cas d’une suggestion pertinente dans les questionnaires de satisfaction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1400" dirty="0">
                <a:effectLst/>
                <a:latin typeface="Calibri" panose="020F0502020204030204" pitchFamily="34" charset="0"/>
                <a:ea typeface="Calibri" panose="020F0502020204030204" pitchFamily="34" charset="0"/>
                <a:cs typeface="Times New Roman" panose="02020603050405020304" pitchFamily="18" charset="0"/>
              </a:rPr>
              <a:t>Nous prendrons en charge une amélioration et nous remplirons le tableau d’amélioration continue (voir page 3).</a:t>
            </a:r>
          </a:p>
          <a:p>
            <a:pPr>
              <a:lnSpc>
                <a:spcPct val="107000"/>
              </a:lnSpc>
              <a:spcAft>
                <a:spcPts val="800"/>
              </a:spcAft>
            </a:pPr>
            <a:endParaRPr lang="fr-FR" dirty="0"/>
          </a:p>
        </p:txBody>
      </p:sp>
    </p:spTree>
    <p:extLst>
      <p:ext uri="{BB962C8B-B14F-4D97-AF65-F5344CB8AC3E}">
        <p14:creationId xmlns:p14="http://schemas.microsoft.com/office/powerpoint/2010/main" val="283665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8D616-CC20-4F84-A96E-89E54BA1742A}"/>
              </a:ext>
            </a:extLst>
          </p:cNvPr>
          <p:cNvSpPr>
            <a:spLocks noGrp="1"/>
          </p:cNvSpPr>
          <p:nvPr>
            <p:ph type="title"/>
          </p:nvPr>
        </p:nvSpPr>
        <p:spPr/>
        <p:txBody>
          <a:bodyPr>
            <a:noAutofit/>
          </a:bodyPr>
          <a:lstStyle/>
          <a:p>
            <a:pPr algn="ctr"/>
            <a:r>
              <a:rPr lang="fr-FR" sz="2000" b="1" dirty="0">
                <a:effectLst/>
                <a:latin typeface="Calibri" panose="020F0502020204030204" pitchFamily="34" charset="0"/>
                <a:ea typeface="Calibri" panose="020F0502020204030204" pitchFamily="34" charset="0"/>
                <a:cs typeface="Times New Roman" panose="02020603050405020304" pitchFamily="18" charset="0"/>
              </a:rPr>
              <a:t>tableau d’amélioration continue</a:t>
            </a:r>
            <a:endParaRPr lang="fr-FR" sz="2000" b="1" dirty="0"/>
          </a:p>
        </p:txBody>
      </p:sp>
      <p:graphicFrame>
        <p:nvGraphicFramePr>
          <p:cNvPr id="3" name="Tableau 3">
            <a:extLst>
              <a:ext uri="{FF2B5EF4-FFF2-40B4-BE49-F238E27FC236}">
                <a16:creationId xmlns:a16="http://schemas.microsoft.com/office/drawing/2014/main" id="{BFAF760E-5DD9-40E3-BBAB-01E719B404FE}"/>
              </a:ext>
            </a:extLst>
          </p:cNvPr>
          <p:cNvGraphicFramePr>
            <a:graphicFrameLocks noGrp="1"/>
          </p:cNvGraphicFramePr>
          <p:nvPr>
            <p:extLst>
              <p:ext uri="{D42A27DB-BD31-4B8C-83A1-F6EECF244321}">
                <p14:modId xmlns:p14="http://schemas.microsoft.com/office/powerpoint/2010/main" val="1924169139"/>
              </p:ext>
            </p:extLst>
          </p:nvPr>
        </p:nvGraphicFramePr>
        <p:xfrm>
          <a:off x="705854" y="719666"/>
          <a:ext cx="10943222" cy="4515130"/>
        </p:xfrm>
        <a:graphic>
          <a:graphicData uri="http://schemas.openxmlformats.org/drawingml/2006/table">
            <a:tbl>
              <a:tblPr firstRow="1" bandRow="1">
                <a:tableStyleId>{5C22544A-7EE6-4342-B048-85BDC9FD1C3A}</a:tableStyleId>
              </a:tblPr>
              <a:tblGrid>
                <a:gridCol w="1162717">
                  <a:extLst>
                    <a:ext uri="{9D8B030D-6E8A-4147-A177-3AD203B41FA5}">
                      <a16:colId xmlns:a16="http://schemas.microsoft.com/office/drawing/2014/main" val="1634713736"/>
                    </a:ext>
                  </a:extLst>
                </a:gridCol>
                <a:gridCol w="1772987">
                  <a:extLst>
                    <a:ext uri="{9D8B030D-6E8A-4147-A177-3AD203B41FA5}">
                      <a16:colId xmlns:a16="http://schemas.microsoft.com/office/drawing/2014/main" val="732553781"/>
                    </a:ext>
                  </a:extLst>
                </a:gridCol>
                <a:gridCol w="2099887">
                  <a:extLst>
                    <a:ext uri="{9D8B030D-6E8A-4147-A177-3AD203B41FA5}">
                      <a16:colId xmlns:a16="http://schemas.microsoft.com/office/drawing/2014/main" val="3357561376"/>
                    </a:ext>
                  </a:extLst>
                </a:gridCol>
                <a:gridCol w="1217679">
                  <a:extLst>
                    <a:ext uri="{9D8B030D-6E8A-4147-A177-3AD203B41FA5}">
                      <a16:colId xmlns:a16="http://schemas.microsoft.com/office/drawing/2014/main" val="3271265762"/>
                    </a:ext>
                  </a:extLst>
                </a:gridCol>
                <a:gridCol w="2229623">
                  <a:extLst>
                    <a:ext uri="{9D8B030D-6E8A-4147-A177-3AD203B41FA5}">
                      <a16:colId xmlns:a16="http://schemas.microsoft.com/office/drawing/2014/main" val="934441936"/>
                    </a:ext>
                  </a:extLst>
                </a:gridCol>
                <a:gridCol w="897011">
                  <a:extLst>
                    <a:ext uri="{9D8B030D-6E8A-4147-A177-3AD203B41FA5}">
                      <a16:colId xmlns:a16="http://schemas.microsoft.com/office/drawing/2014/main" val="70260186"/>
                    </a:ext>
                  </a:extLst>
                </a:gridCol>
                <a:gridCol w="1563318">
                  <a:extLst>
                    <a:ext uri="{9D8B030D-6E8A-4147-A177-3AD203B41FA5}">
                      <a16:colId xmlns:a16="http://schemas.microsoft.com/office/drawing/2014/main" val="832590071"/>
                    </a:ext>
                  </a:extLst>
                </a:gridCol>
              </a:tblGrid>
              <a:tr h="692209">
                <a:tc>
                  <a:txBody>
                    <a:bodyPr/>
                    <a:lstStyle/>
                    <a:p>
                      <a:r>
                        <a:rPr lang="fr-FR" sz="1000" dirty="0"/>
                        <a:t>Intitulé de la formation</a:t>
                      </a: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u="none" strike="noStrike" dirty="0">
                          <a:effectLst/>
                        </a:rPr>
                        <a:t>Origine de l’insatisfaction ou de la suggestion ou aléas ou difficulté ou réclamation</a:t>
                      </a:r>
                      <a:endParaRPr lang="fr-FR" sz="1000" b="1" i="0" u="none" strike="noStrike" dirty="0">
                        <a:solidFill>
                          <a:srgbClr val="FFFFFF"/>
                        </a:solidFill>
                        <a:effectLst/>
                        <a:latin typeface="Arial" panose="020B060402020202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u="none" strike="noStrike" dirty="0">
                          <a:effectLst/>
                        </a:rPr>
                        <a:t>Objet</a:t>
                      </a:r>
                      <a:endParaRPr lang="fr-FR" sz="1000" b="1" i="0" u="none" strike="noStrike" dirty="0">
                        <a:solidFill>
                          <a:srgbClr val="FFFFFF"/>
                        </a:solidFill>
                        <a:effectLst/>
                        <a:latin typeface="Arial" panose="020B060402020202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u="none" strike="noStrike" dirty="0">
                          <a:effectLst/>
                        </a:rPr>
                        <a:t>Date de détection</a:t>
                      </a:r>
                      <a:endParaRPr lang="fr-FR" sz="1000" b="1" i="0" u="none" strike="noStrike" dirty="0">
                        <a:solidFill>
                          <a:srgbClr val="FFFFFF"/>
                        </a:solidFill>
                        <a:effectLst/>
                        <a:latin typeface="Arial" panose="020B060402020202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u="none" strike="noStrike" dirty="0">
                          <a:effectLst/>
                        </a:rPr>
                        <a:t>Action mise en œuvre</a:t>
                      </a:r>
                      <a:endParaRPr lang="fr-FR" sz="1000" b="1" i="0" u="none" strike="noStrike" dirty="0">
                        <a:solidFill>
                          <a:srgbClr val="FFFFFF"/>
                        </a:solidFill>
                        <a:effectLst/>
                        <a:latin typeface="Arial" panose="020B060402020202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u="none" strike="noStrike" dirty="0">
                          <a:effectLst/>
                        </a:rPr>
                        <a:t>Date de traitement</a:t>
                      </a:r>
                      <a:endParaRPr lang="fr-FR" sz="1000" b="1" i="0" u="none" strike="noStrike" dirty="0">
                        <a:solidFill>
                          <a:srgbClr val="FFFFFF"/>
                        </a:solidFill>
                        <a:effectLst/>
                        <a:latin typeface="Arial" panose="020B0604020202020204" pitchFamily="34" charset="0"/>
                      </a:endParaRPr>
                    </a:p>
                    <a:p>
                      <a:endParaRPr lang="fr-FR"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u="none" strike="noStrike" dirty="0">
                          <a:effectLst/>
                        </a:rPr>
                        <a:t>Bénéfice attendu</a:t>
                      </a:r>
                      <a:endParaRPr lang="fr-FR" sz="1000" b="1" i="0" u="none" strike="noStrike" dirty="0">
                        <a:solidFill>
                          <a:srgbClr val="FFFFFF"/>
                        </a:solidFill>
                        <a:effectLst/>
                        <a:latin typeface="Arial" panose="020B0604020202020204" pitchFamily="34" charset="0"/>
                      </a:endParaRPr>
                    </a:p>
                    <a:p>
                      <a:endParaRPr lang="fr-FR" sz="1000" dirty="0"/>
                    </a:p>
                  </a:txBody>
                  <a:tcPr/>
                </a:tc>
                <a:extLst>
                  <a:ext uri="{0D108BD9-81ED-4DB2-BD59-A6C34878D82A}">
                    <a16:rowId xmlns:a16="http://schemas.microsoft.com/office/drawing/2014/main" val="1184303634"/>
                  </a:ext>
                </a:extLst>
              </a:tr>
              <a:tr h="366169">
                <a:tc>
                  <a:txBody>
                    <a:bodyPr/>
                    <a:lstStyle/>
                    <a:p>
                      <a:pPr algn="l"/>
                      <a:endParaRPr lang="fr-FR" sz="1100" dirty="0"/>
                    </a:p>
                  </a:txBody>
                  <a:tcPr/>
                </a:tc>
                <a:tc>
                  <a:txBody>
                    <a:bodyPr/>
                    <a:lstStyle/>
                    <a:p>
                      <a:pPr algn="l"/>
                      <a:endParaRPr lang="fr-FR" sz="1100" dirty="0"/>
                    </a:p>
                  </a:txBody>
                  <a:tcPr/>
                </a:tc>
                <a:tc>
                  <a:txBody>
                    <a:bodyPr/>
                    <a:lstStyle/>
                    <a:p>
                      <a:pPr algn="l"/>
                      <a:endParaRPr lang="fr-FR" sz="1100" dirty="0"/>
                    </a:p>
                  </a:txBody>
                  <a:tcPr/>
                </a:tc>
                <a:tc>
                  <a:txBody>
                    <a:bodyPr/>
                    <a:lstStyle/>
                    <a:p>
                      <a:pPr algn="l"/>
                      <a:endParaRPr lang="fr-FR" sz="1100" dirty="0"/>
                    </a:p>
                  </a:txBody>
                  <a:tcPr/>
                </a:tc>
                <a:tc>
                  <a:txBody>
                    <a:bodyPr/>
                    <a:lstStyle/>
                    <a:p>
                      <a:pPr algn="l" fontAlgn="ctr"/>
                      <a:endParaRPr lang="fr-FR" sz="1100" dirty="0"/>
                    </a:p>
                  </a:txBody>
                  <a:tcPr/>
                </a:tc>
                <a:tc>
                  <a:txBody>
                    <a:bodyPr/>
                    <a:lstStyle/>
                    <a:p>
                      <a:pPr algn="l"/>
                      <a:endParaRPr lang="fr-FR" sz="1100" dirty="0"/>
                    </a:p>
                  </a:txBody>
                  <a:tcPr/>
                </a:tc>
                <a:tc>
                  <a:txBody>
                    <a:bodyPr/>
                    <a:lstStyle/>
                    <a:p>
                      <a:pPr algn="l"/>
                      <a:endParaRPr lang="fr-FR" sz="1100" dirty="0"/>
                    </a:p>
                  </a:txBody>
                  <a:tcPr/>
                </a:tc>
                <a:extLst>
                  <a:ext uri="{0D108BD9-81ED-4DB2-BD59-A6C34878D82A}">
                    <a16:rowId xmlns:a16="http://schemas.microsoft.com/office/drawing/2014/main" val="498337420"/>
                  </a:ext>
                </a:extLst>
              </a:tr>
              <a:tr h="366169">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extLst>
                  <a:ext uri="{0D108BD9-81ED-4DB2-BD59-A6C34878D82A}">
                    <a16:rowId xmlns:a16="http://schemas.microsoft.com/office/drawing/2014/main" val="4289479703"/>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653894604"/>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2891222428"/>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754207699"/>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647045298"/>
                  </a:ext>
                </a:extLst>
              </a:tr>
              <a:tr h="366169">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694749450"/>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687749894"/>
                  </a:ext>
                </a:extLst>
              </a:tr>
              <a:tr h="36616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92246608"/>
                  </a:ext>
                </a:extLst>
              </a:tr>
              <a:tr h="366169">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139694994"/>
                  </a:ext>
                </a:extLst>
              </a:tr>
            </a:tbl>
          </a:graphicData>
        </a:graphic>
      </p:graphicFrame>
    </p:spTree>
    <p:extLst>
      <p:ext uri="{BB962C8B-B14F-4D97-AF65-F5344CB8AC3E}">
        <p14:creationId xmlns:p14="http://schemas.microsoft.com/office/powerpoint/2010/main" val="3909468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8D616-CC20-4F84-A96E-89E54BA1742A}"/>
              </a:ext>
            </a:extLst>
          </p:cNvPr>
          <p:cNvSpPr>
            <a:spLocks noGrp="1"/>
          </p:cNvSpPr>
          <p:nvPr>
            <p:ph type="title"/>
          </p:nvPr>
        </p:nvSpPr>
        <p:spPr>
          <a:xfrm>
            <a:off x="838200" y="365125"/>
            <a:ext cx="10515600" cy="994443"/>
          </a:xfrm>
        </p:spPr>
        <p:txBody>
          <a:bodyPr>
            <a:noAutofit/>
          </a:bodyPr>
          <a:lstStyle/>
          <a:p>
            <a:pPr algn="ctr">
              <a:lnSpc>
                <a:spcPct val="150000"/>
              </a:lnSpc>
            </a:pPr>
            <a:r>
              <a:rPr lang="fr-FR" sz="1200" b="1" dirty="0">
                <a:effectLst/>
                <a:latin typeface="Arial" panose="020B0604020202020204" pitchFamily="34" charset="0"/>
                <a:ea typeface="Times New Roman" panose="02020603050405020304" pitchFamily="18" charset="0"/>
              </a:rPr>
              <a:t>RECLAMATION FORMATION</a:t>
            </a:r>
            <a:br>
              <a:rPr lang="fr-FR" sz="1200" dirty="0">
                <a:effectLst/>
                <a:latin typeface="Times New Roman" panose="02020603050405020304" pitchFamily="18" charset="0"/>
                <a:ea typeface="Times New Roman" panose="02020603050405020304" pitchFamily="18" charset="0"/>
              </a:rPr>
            </a:br>
            <a:r>
              <a:rPr lang="fr-FR" sz="1200" dirty="0">
                <a:effectLst/>
                <a:latin typeface="Arial" panose="020B0604020202020204" pitchFamily="34" charset="0"/>
                <a:ea typeface="Times New Roman" panose="02020603050405020304" pitchFamily="18" charset="0"/>
              </a:rPr>
              <a:t>Date de réception de la réclamation (à compléter par l’organisme de formation) ……………………… </a:t>
            </a:r>
            <a:endParaRPr lang="fr-FR" sz="1200" dirty="0">
              <a:effectLst/>
              <a:latin typeface="Times New Roman" panose="02020603050405020304" pitchFamily="18" charset="0"/>
              <a:ea typeface="Times New Roman" panose="02020603050405020304" pitchFamily="18" charset="0"/>
            </a:endParaRPr>
          </a:p>
        </p:txBody>
      </p:sp>
      <p:sp>
        <p:nvSpPr>
          <p:cNvPr id="3" name="Espace réservé du contenu 2">
            <a:extLst>
              <a:ext uri="{FF2B5EF4-FFF2-40B4-BE49-F238E27FC236}">
                <a16:creationId xmlns:a16="http://schemas.microsoft.com/office/drawing/2014/main" id="{B1D1FD97-E84C-4FCD-96BD-723A7593F7DA}"/>
              </a:ext>
            </a:extLst>
          </p:cNvPr>
          <p:cNvSpPr>
            <a:spLocks noGrp="1"/>
          </p:cNvSpPr>
          <p:nvPr>
            <p:ph idx="1"/>
          </p:nvPr>
        </p:nvSpPr>
        <p:spPr>
          <a:xfrm>
            <a:off x="613611" y="1464678"/>
            <a:ext cx="10740189" cy="4667250"/>
          </a:xfrm>
        </p:spPr>
        <p:txBody>
          <a:bodyPr>
            <a:normAutofit fontScale="62500" lnSpcReduction="20000"/>
          </a:bodyPr>
          <a:lstStyle/>
          <a:p>
            <a:pPr marL="0" indent="0">
              <a:lnSpc>
                <a:spcPct val="150000"/>
              </a:lnSpc>
              <a:buNone/>
            </a:pPr>
            <a:r>
              <a:rPr lang="fr-FR" sz="1800" b="1" dirty="0">
                <a:effectLst/>
                <a:latin typeface="Arial" panose="020B0604020202020204" pitchFamily="34" charset="0"/>
                <a:ea typeface="Times New Roman" panose="02020603050405020304" pitchFamily="18" charset="0"/>
              </a:rPr>
              <a:t>1. Informations sur le réclamant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Nom Prénom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Fonction………………………………………………………………………………………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Tel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Mail   ……………………………………………………………………………………………</a:t>
            </a:r>
            <a:endParaRPr lang="fr-F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fr-FR" sz="1800" b="1" dirty="0">
                <a:effectLst/>
                <a:latin typeface="Arial" panose="020B0604020202020204" pitchFamily="34" charset="0"/>
                <a:ea typeface="Times New Roman" panose="02020603050405020304" pitchFamily="18" charset="0"/>
              </a:rPr>
              <a:t>2. Informations sur la formation concernée</a:t>
            </a:r>
            <a:r>
              <a:rPr lang="fr-FR" sz="1800" dirty="0">
                <a:effectLst/>
                <a:latin typeface="Arial" panose="020B0604020202020204" pitchFamily="34"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Intitulé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Date :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Lieu : ……………………………………………………………………………………………</a:t>
            </a:r>
            <a:endParaRPr lang="fr-F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fr-FR" sz="1800" b="1" dirty="0">
                <a:effectLst/>
                <a:latin typeface="Arial" panose="020B0604020202020204" pitchFamily="34" charset="0"/>
                <a:ea typeface="Times New Roman" panose="02020603050405020304" pitchFamily="18" charset="0"/>
              </a:rPr>
              <a:t>3. Informations sur la réclamation </a:t>
            </a:r>
            <a:endParaRPr lang="fr-FR" sz="1800" dirty="0">
              <a:effectLst/>
              <a:latin typeface="Times New Roman" panose="02020603050405020304" pitchFamily="18" charset="0"/>
              <a:ea typeface="Times New Roman" panose="02020603050405020304" pitchFamily="18" charset="0"/>
            </a:endParaRPr>
          </a:p>
          <a:p>
            <a:pPr>
              <a:lnSpc>
                <a:spcPct val="150000"/>
              </a:lnSpc>
            </a:pPr>
            <a:r>
              <a:rPr lang="fr-FR" sz="1800" dirty="0">
                <a:effectLst/>
                <a:latin typeface="Arial" panose="020B0604020202020204" pitchFamily="34" charset="0"/>
                <a:ea typeface="Times New Roman" panose="02020603050405020304" pitchFamily="18" charset="0"/>
              </a:rPr>
              <a:t>Description :  ……………………………………………………………………………………………………………………………………………………………………………………………………………………………………………………………………………………………………………………………………………………………………………</a:t>
            </a:r>
          </a:p>
          <a:p>
            <a:pPr marL="0" indent="0">
              <a:lnSpc>
                <a:spcPct val="150000"/>
              </a:lnSpc>
              <a:buNone/>
            </a:pPr>
            <a:r>
              <a:rPr lang="fr-FR" sz="1800" b="1" dirty="0">
                <a:effectLst/>
                <a:latin typeface="Arial" panose="020B0604020202020204" pitchFamily="34" charset="0"/>
                <a:ea typeface="Times New Roman" panose="02020603050405020304" pitchFamily="18" charset="0"/>
              </a:rPr>
              <a:t>Date et signature </a:t>
            </a:r>
            <a:endParaRPr lang="fr-FR" sz="1800" dirty="0">
              <a:effectLst/>
              <a:latin typeface="Times New Roman" panose="02020603050405020304" pitchFamily="18" charset="0"/>
              <a:ea typeface="Times New Roman" panose="02020603050405020304" pitchFamily="18" charset="0"/>
            </a:endParaRPr>
          </a:p>
          <a:p>
            <a:pPr>
              <a:lnSpc>
                <a:spcPct val="150000"/>
              </a:lnSpc>
            </a:pPr>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03784959"/>
      </p:ext>
    </p:extLst>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461</Words>
  <Application>Microsoft Office PowerPoint</Application>
  <PresentationFormat>Grand écran</PresentationFormat>
  <Paragraphs>63</Paragraphs>
  <Slides>4</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Times New Roman</vt:lpstr>
      <vt:lpstr>Thème Office</vt:lpstr>
      <vt:lpstr>Présentation PowerPoint</vt:lpstr>
      <vt:lpstr>Le prestataire met en œuvre des modalités de traitement des difficultés rencontrées par les parties prenantes, des réclamations exprimées par ces dernières, des aléas survenus en cours de prestation. Le prestataire met en œuvre des mesures d’amélioration à partir de l’analyse des appréciations et des réclamations.</vt:lpstr>
      <vt:lpstr>tableau d’amélioration continue</vt:lpstr>
      <vt:lpstr>RECLAMATION FORMATION Date de réception de la réclamation (à compléter par l’organisme de formation)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Operationelle</dc:creator>
  <cp:lastModifiedBy>magalie magalie</cp:lastModifiedBy>
  <cp:revision>5</cp:revision>
  <dcterms:created xsi:type="dcterms:W3CDTF">2019-08-01T09:14:40Z</dcterms:created>
  <dcterms:modified xsi:type="dcterms:W3CDTF">2021-07-09T09:20:59Z</dcterms:modified>
</cp:coreProperties>
</file>