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6200438" cy="37799963"/>
  <p:notesSz cx="6670675" cy="9929813"/>
  <p:defaultTextStyle>
    <a:defPPr>
      <a:defRPr lang="fr-FR"/>
    </a:defPPr>
    <a:lvl1pPr marL="0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1pPr>
    <a:lvl2pPr marL="2400282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2pPr>
    <a:lvl3pPr marL="4800569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3pPr>
    <a:lvl4pPr marL="7200851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4pPr>
    <a:lvl5pPr marL="9601133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5pPr>
    <a:lvl6pPr marL="12001420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6pPr>
    <a:lvl7pPr marL="14401701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7pPr>
    <a:lvl8pPr marL="16801983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8pPr>
    <a:lvl9pPr marL="19202265" algn="l" defTabSz="4800569" rtl="0" eaLnBrk="1" latinLnBrk="0" hangingPunct="1">
      <a:defRPr sz="94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01" userDrawn="1">
          <p15:clr>
            <a:srgbClr val="A4A3A4"/>
          </p15:clr>
        </p15:guide>
        <p15:guide id="2" pos="51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0085B0"/>
    <a:srgbClr val="258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12" d="100"/>
          <a:sy n="12" d="100"/>
        </p:scale>
        <p:origin x="2748" y="600"/>
      </p:cViewPr>
      <p:guideLst>
        <p:guide orient="horz" pos="11901"/>
        <p:guide pos="51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8505" y="0"/>
            <a:ext cx="2890626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69FC71-1A01-4B64-AB91-00FA1C4743D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8505" y="9431600"/>
            <a:ext cx="2890626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A660-807B-438B-94F2-1B8A3D123D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78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156AC-5473-4D2B-83F7-9417B30AC73F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617788" y="1241425"/>
            <a:ext cx="14351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50" y="4778375"/>
            <a:ext cx="5337175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4D2670-8EA9-4E35-A8FB-3902F46B0FA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334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2670-8EA9-4E35-A8FB-3902F46B0FA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5387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D2670-8EA9-4E35-A8FB-3902F46B0FA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5413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5033" y="6186247"/>
            <a:ext cx="13770372" cy="13159987"/>
          </a:xfrm>
        </p:spPr>
        <p:txBody>
          <a:bodyPr anchor="b"/>
          <a:lstStyle>
            <a:lvl1pPr algn="ctr">
              <a:defRPr sz="1063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5055" y="19853733"/>
            <a:ext cx="12150329" cy="9126238"/>
          </a:xfrm>
        </p:spPr>
        <p:txBody>
          <a:bodyPr/>
          <a:lstStyle>
            <a:lvl1pPr marL="0" indent="0" algn="ctr">
              <a:buNone/>
              <a:defRPr sz="4252"/>
            </a:lvl1pPr>
            <a:lvl2pPr marL="810021" indent="0" algn="ctr">
              <a:buNone/>
              <a:defRPr sz="3543"/>
            </a:lvl2pPr>
            <a:lvl3pPr marL="1620042" indent="0" algn="ctr">
              <a:buNone/>
              <a:defRPr sz="3189"/>
            </a:lvl3pPr>
            <a:lvl4pPr marL="2430064" indent="0" algn="ctr">
              <a:buNone/>
              <a:defRPr sz="2835"/>
            </a:lvl4pPr>
            <a:lvl5pPr marL="3240085" indent="0" algn="ctr">
              <a:buNone/>
              <a:defRPr sz="2835"/>
            </a:lvl5pPr>
            <a:lvl6pPr marL="4050106" indent="0" algn="ctr">
              <a:buNone/>
              <a:defRPr sz="2835"/>
            </a:lvl6pPr>
            <a:lvl7pPr marL="4860127" indent="0" algn="ctr">
              <a:buNone/>
              <a:defRPr sz="2835"/>
            </a:lvl7pPr>
            <a:lvl8pPr marL="5670149" indent="0" algn="ctr">
              <a:buNone/>
              <a:defRPr sz="2835"/>
            </a:lvl8pPr>
            <a:lvl9pPr marL="6480170" indent="0" algn="ctr">
              <a:buNone/>
              <a:defRPr sz="283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25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831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93440" y="2012498"/>
            <a:ext cx="3493219" cy="3203372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781" y="2012498"/>
            <a:ext cx="10277153" cy="3203372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3710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31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343" y="9423752"/>
            <a:ext cx="13972878" cy="15723732"/>
          </a:xfrm>
        </p:spPr>
        <p:txBody>
          <a:bodyPr anchor="b"/>
          <a:lstStyle>
            <a:lvl1pPr>
              <a:defRPr sz="1063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5343" y="25296236"/>
            <a:ext cx="13972878" cy="8268739"/>
          </a:xfrm>
        </p:spPr>
        <p:txBody>
          <a:bodyPr/>
          <a:lstStyle>
            <a:lvl1pPr marL="0" indent="0">
              <a:buNone/>
              <a:defRPr sz="4252">
                <a:solidFill>
                  <a:schemeClr val="tx1"/>
                </a:solidFill>
              </a:defRPr>
            </a:lvl1pPr>
            <a:lvl2pPr marL="810021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2pPr>
            <a:lvl3pPr marL="1620042" indent="0">
              <a:buNone/>
              <a:defRPr sz="3189">
                <a:solidFill>
                  <a:schemeClr val="tx1">
                    <a:tint val="75000"/>
                  </a:schemeClr>
                </a:solidFill>
              </a:defRPr>
            </a:lvl3pPr>
            <a:lvl4pPr marL="2430064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4pPr>
            <a:lvl5pPr marL="3240085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5pPr>
            <a:lvl6pPr marL="4050106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6pPr>
            <a:lvl7pPr marL="4860127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7pPr>
            <a:lvl8pPr marL="5670149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8pPr>
            <a:lvl9pPr marL="648017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21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780" y="10062490"/>
            <a:ext cx="6885186" cy="2398372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1472" y="10062490"/>
            <a:ext cx="6885186" cy="2398372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8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2012506"/>
            <a:ext cx="13972878" cy="730624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5892" y="9266244"/>
            <a:ext cx="6853544" cy="4541243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892" y="13807486"/>
            <a:ext cx="6853544" cy="2030873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01473" y="9266244"/>
            <a:ext cx="6887296" cy="4541243"/>
          </a:xfrm>
        </p:spPr>
        <p:txBody>
          <a:bodyPr anchor="b"/>
          <a:lstStyle>
            <a:lvl1pPr marL="0" indent="0">
              <a:buNone/>
              <a:defRPr sz="4252" b="1"/>
            </a:lvl1pPr>
            <a:lvl2pPr marL="810021" indent="0">
              <a:buNone/>
              <a:defRPr sz="3543" b="1"/>
            </a:lvl2pPr>
            <a:lvl3pPr marL="1620042" indent="0">
              <a:buNone/>
              <a:defRPr sz="3189" b="1"/>
            </a:lvl3pPr>
            <a:lvl4pPr marL="2430064" indent="0">
              <a:buNone/>
              <a:defRPr sz="2835" b="1"/>
            </a:lvl4pPr>
            <a:lvl5pPr marL="3240085" indent="0">
              <a:buNone/>
              <a:defRPr sz="2835" b="1"/>
            </a:lvl5pPr>
            <a:lvl6pPr marL="4050106" indent="0">
              <a:buNone/>
              <a:defRPr sz="2835" b="1"/>
            </a:lvl6pPr>
            <a:lvl7pPr marL="4860127" indent="0">
              <a:buNone/>
              <a:defRPr sz="2835" b="1"/>
            </a:lvl7pPr>
            <a:lvl8pPr marL="5670149" indent="0">
              <a:buNone/>
              <a:defRPr sz="2835" b="1"/>
            </a:lvl8pPr>
            <a:lvl9pPr marL="6480170" indent="0">
              <a:buNone/>
              <a:defRPr sz="283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01473" y="13807486"/>
            <a:ext cx="6887296" cy="2030873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82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118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76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2519998"/>
            <a:ext cx="5225063" cy="8819991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7296" y="5442503"/>
            <a:ext cx="8201472" cy="26862474"/>
          </a:xfrm>
        </p:spPr>
        <p:txBody>
          <a:bodyPr/>
          <a:lstStyle>
            <a:lvl1pPr>
              <a:defRPr sz="5669"/>
            </a:lvl1pPr>
            <a:lvl2pPr>
              <a:defRPr sz="4961"/>
            </a:lvl2pPr>
            <a:lvl3pPr>
              <a:defRPr sz="4252"/>
            </a:lvl3pPr>
            <a:lvl4pPr>
              <a:defRPr sz="3543"/>
            </a:lvl4pPr>
            <a:lvl5pPr>
              <a:defRPr sz="3543"/>
            </a:lvl5pPr>
            <a:lvl6pPr>
              <a:defRPr sz="3543"/>
            </a:lvl6pPr>
            <a:lvl7pPr>
              <a:defRPr sz="3543"/>
            </a:lvl7pPr>
            <a:lvl8pPr>
              <a:defRPr sz="3543"/>
            </a:lvl8pPr>
            <a:lvl9pPr>
              <a:defRPr sz="3543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11339989"/>
            <a:ext cx="5225063" cy="21008732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21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890" y="2519998"/>
            <a:ext cx="5225063" cy="8819991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7296" y="5442503"/>
            <a:ext cx="8201472" cy="26862474"/>
          </a:xfrm>
        </p:spPr>
        <p:txBody>
          <a:bodyPr anchor="t"/>
          <a:lstStyle>
            <a:lvl1pPr marL="0" indent="0">
              <a:buNone/>
              <a:defRPr sz="5669"/>
            </a:lvl1pPr>
            <a:lvl2pPr marL="810021" indent="0">
              <a:buNone/>
              <a:defRPr sz="4961"/>
            </a:lvl2pPr>
            <a:lvl3pPr marL="1620042" indent="0">
              <a:buNone/>
              <a:defRPr sz="4252"/>
            </a:lvl3pPr>
            <a:lvl4pPr marL="2430064" indent="0">
              <a:buNone/>
              <a:defRPr sz="3543"/>
            </a:lvl4pPr>
            <a:lvl5pPr marL="3240085" indent="0">
              <a:buNone/>
              <a:defRPr sz="3543"/>
            </a:lvl5pPr>
            <a:lvl6pPr marL="4050106" indent="0">
              <a:buNone/>
              <a:defRPr sz="3543"/>
            </a:lvl6pPr>
            <a:lvl7pPr marL="4860127" indent="0">
              <a:buNone/>
              <a:defRPr sz="3543"/>
            </a:lvl7pPr>
            <a:lvl8pPr marL="5670149" indent="0">
              <a:buNone/>
              <a:defRPr sz="3543"/>
            </a:lvl8pPr>
            <a:lvl9pPr marL="6480170" indent="0">
              <a:buNone/>
              <a:defRPr sz="354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890" y="11339989"/>
            <a:ext cx="5225063" cy="21008732"/>
          </a:xfrm>
        </p:spPr>
        <p:txBody>
          <a:bodyPr/>
          <a:lstStyle>
            <a:lvl1pPr marL="0" indent="0">
              <a:buNone/>
              <a:defRPr sz="2835"/>
            </a:lvl1pPr>
            <a:lvl2pPr marL="810021" indent="0">
              <a:buNone/>
              <a:defRPr sz="2480"/>
            </a:lvl2pPr>
            <a:lvl3pPr marL="1620042" indent="0">
              <a:buNone/>
              <a:defRPr sz="2126"/>
            </a:lvl3pPr>
            <a:lvl4pPr marL="2430064" indent="0">
              <a:buNone/>
              <a:defRPr sz="1772"/>
            </a:lvl4pPr>
            <a:lvl5pPr marL="3240085" indent="0">
              <a:buNone/>
              <a:defRPr sz="1772"/>
            </a:lvl5pPr>
            <a:lvl6pPr marL="4050106" indent="0">
              <a:buNone/>
              <a:defRPr sz="1772"/>
            </a:lvl6pPr>
            <a:lvl7pPr marL="4860127" indent="0">
              <a:buNone/>
              <a:defRPr sz="1772"/>
            </a:lvl7pPr>
            <a:lvl8pPr marL="5670149" indent="0">
              <a:buNone/>
              <a:defRPr sz="1772"/>
            </a:lvl8pPr>
            <a:lvl9pPr marL="6480170" indent="0">
              <a:buNone/>
              <a:defRPr sz="177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2952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3780" y="2012506"/>
            <a:ext cx="13972878" cy="7306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780" y="10062490"/>
            <a:ext cx="13972878" cy="2398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3780" y="35034974"/>
            <a:ext cx="3645099" cy="2012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287E2-A8C9-4325-9C10-40635AF61D7B}" type="datetimeFigureOut">
              <a:rPr lang="fr-FR" smtClean="0"/>
              <a:t>02/09/2021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66395" y="35034974"/>
            <a:ext cx="5467648" cy="2012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41559" y="35034974"/>
            <a:ext cx="3645099" cy="20124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F2C3F-486E-4ACD-9996-F3ABE5D6F0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30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620042" rtl="0" eaLnBrk="1" latinLnBrk="0" hangingPunct="1">
        <a:lnSpc>
          <a:spcPct val="90000"/>
        </a:lnSpc>
        <a:spcBef>
          <a:spcPct val="0"/>
        </a:spcBef>
        <a:buNone/>
        <a:defRPr sz="77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5011" indent="-405011" algn="l" defTabSz="162004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15032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4252" kern="1200">
          <a:solidFill>
            <a:schemeClr val="tx1"/>
          </a:solidFill>
          <a:latin typeface="+mn-lt"/>
          <a:ea typeface="+mn-ea"/>
          <a:cs typeface="+mn-cs"/>
        </a:defRPr>
      </a:lvl2pPr>
      <a:lvl3pPr marL="2025053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835074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645096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455117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5265138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6075159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885181" indent="-405011" algn="l" defTabSz="1620042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1pPr>
      <a:lvl2pPr marL="810021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2pPr>
      <a:lvl3pPr marL="1620042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3pPr>
      <a:lvl4pPr marL="2430064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4pPr>
      <a:lvl5pPr marL="3240085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5pPr>
      <a:lvl6pPr marL="4050106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6pPr>
      <a:lvl7pPr marL="4860127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7pPr>
      <a:lvl8pPr marL="5670149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8pPr>
      <a:lvl9pPr marL="6480170" algn="l" defTabSz="1620042" rtl="0" eaLnBrk="1" latinLnBrk="0" hangingPunct="1">
        <a:defRPr sz="3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-10958" y="18643484"/>
            <a:ext cx="16211396" cy="5222080"/>
          </a:xfrm>
          <a:prstGeom prst="rect">
            <a:avLst/>
          </a:prstGeom>
          <a:solidFill>
            <a:srgbClr val="FFFF99"/>
          </a:solidFill>
          <a:ln w="0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144" tIns="40144" rIns="40144" bIns="40144" numCol="1" anchor="t" anchorCtr="0" compatLnSpc="1">
            <a:prstTxWarp prst="textNoShape">
              <a:avLst/>
            </a:prstTxWarp>
          </a:bodyPr>
          <a:lstStyle/>
          <a:p>
            <a:endParaRPr lang="fr-FR" sz="10372"/>
          </a:p>
        </p:txBody>
      </p:sp>
      <p:pic>
        <p:nvPicPr>
          <p:cNvPr id="24" name="Picture 7" descr="logo-PSP transparent-V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38" y="465637"/>
            <a:ext cx="8395855" cy="839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1744" y="-2034440"/>
            <a:ext cx="2212794" cy="853755"/>
          </a:xfrm>
          <a:prstGeom prst="rect">
            <a:avLst/>
          </a:prstGeom>
          <a:solidFill>
            <a:srgbClr val="FFFF99"/>
          </a:solidFill>
          <a:ln w="0" algn="ctr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144" tIns="40144" rIns="40144" bIns="40144" numCol="1" anchor="t" anchorCtr="0" compatLnSpc="1">
            <a:prstTxWarp prst="textNoShape">
              <a:avLst/>
            </a:prstTxWarp>
          </a:bodyPr>
          <a:lstStyle/>
          <a:p>
            <a:endParaRPr lang="fr-FR" sz="10372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6146"/>
            <a:ext cx="16200438" cy="10770352"/>
          </a:xfrm>
          <a:prstGeom prst="rect">
            <a:avLst/>
          </a:prstGeom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317223" y="10267868"/>
            <a:ext cx="13862194" cy="267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144" tIns="40144" rIns="40144" bIns="40144" numCol="1" anchor="t" anchorCtr="0" compatLnSpc="1">
            <a:prstTxWarp prst="textNoShape">
              <a:avLst/>
            </a:prstTxWarp>
          </a:bodyPr>
          <a:lstStyle/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Association loi de 1901,</a:t>
            </a:r>
            <a:b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spécialiste de</a:t>
            </a:r>
            <a:b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l’accompagnement</a:t>
            </a:r>
            <a:b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de la douleur chronique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195" b="1" dirty="0">
              <a:solidFill>
                <a:srgbClr val="008FB4"/>
              </a:solidFill>
              <a:latin typeface="Trebuchet MS" panose="020B0603020202020204" pitchFamily="34" charset="0"/>
            </a:endParaRP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Partenaire des entreprises,</a:t>
            </a:r>
            <a:b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des professionnels de santé,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585" b="1" dirty="0">
                <a:solidFill>
                  <a:srgbClr val="008FB4"/>
                </a:solidFill>
                <a:latin typeface="Trebuchet MS" panose="020B0603020202020204" pitchFamily="34" charset="0"/>
              </a:rPr>
              <a:t>du sport et du bien-être.</a:t>
            </a:r>
            <a:r>
              <a:rPr lang="fr-FR" altLang="fr-FR" sz="7244" b="1" dirty="0">
                <a:solidFill>
                  <a:srgbClr val="008FB4"/>
                </a:solidFill>
                <a:latin typeface="Trebuchet MS" panose="020B0603020202020204" pitchFamily="34" charset="0"/>
              </a:rPr>
              <a:t/>
            </a:r>
            <a:br>
              <a:rPr lang="fr-FR" altLang="fr-FR" sz="7244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endParaRPr lang="fr-FR" altLang="fr-FR" sz="4390" b="1" i="1" dirty="0">
              <a:solidFill>
                <a:srgbClr val="984807"/>
              </a:solidFill>
              <a:latin typeface="Trebuchet MS" panose="020B0603020202020204" pitchFamily="34" charset="0"/>
            </a:endParaRP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390" b="1" i="1" dirty="0">
              <a:solidFill>
                <a:srgbClr val="984807"/>
              </a:solidFill>
              <a:latin typeface="Trebuchet MS" panose="020B0603020202020204" pitchFamily="34" charset="0"/>
            </a:endParaRP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780" b="1" i="1" dirty="0">
                <a:solidFill>
                  <a:srgbClr val="984807"/>
                </a:solidFill>
                <a:latin typeface="Trebuchet MS" panose="020B0603020202020204" pitchFamily="34" charset="0"/>
              </a:rPr>
              <a:t>Ateliers collectifs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780" b="1" i="1" dirty="0">
                <a:solidFill>
                  <a:srgbClr val="984807"/>
                </a:solidFill>
                <a:latin typeface="Trebuchet MS" panose="020B0603020202020204" pitchFamily="34" charset="0"/>
              </a:rPr>
              <a:t>à visée thérapeutique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780" b="1" i="1" dirty="0">
                <a:solidFill>
                  <a:srgbClr val="984807"/>
                </a:solidFill>
                <a:latin typeface="Trebuchet MS" panose="020B0603020202020204" pitchFamily="34" charset="0"/>
              </a:rPr>
              <a:t>ayant pour objectifs :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4390" b="1" i="1" dirty="0">
              <a:solidFill>
                <a:srgbClr val="984807"/>
              </a:solidFill>
              <a:latin typeface="Trebuchet MS" panose="020B0603020202020204" pitchFamily="34" charset="0"/>
            </a:endParaRPr>
          </a:p>
          <a:p>
            <a:pPr defTabSz="1003596" eaLnBrk="0" fontAlgn="base" hangingPunct="0">
              <a:spcBef>
                <a:spcPct val="0"/>
              </a:spcBef>
              <a:spcAft>
                <a:spcPct val="0"/>
              </a:spcAft>
              <a:buSzPts val="1200"/>
            </a:pPr>
            <a:endParaRPr lang="fr-FR" altLang="fr-FR" sz="4390" b="1" i="1" dirty="0">
              <a:solidFill>
                <a:srgbClr val="984807"/>
              </a:solidFill>
              <a:latin typeface="Trebuchet MS" panose="020B0603020202020204" pitchFamily="34" charset="0"/>
            </a:endParaRPr>
          </a:p>
          <a:p>
            <a:pPr marL="940871" indent="-940871" defTabSz="1003596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rebuchet MS" panose="020B0603020202020204" pitchFamily="34" charset="0"/>
              <a:buChar char="●"/>
            </a:pPr>
            <a:r>
              <a:rPr lang="fr-FR" altLang="fr-FR" sz="6600" b="1" dirty="0">
                <a:solidFill>
                  <a:srgbClr val="0085B0"/>
                </a:solidFill>
                <a:latin typeface="Trebuchet MS" panose="020B0603020202020204" pitchFamily="34" charset="0"/>
              </a:rPr>
              <a:t>L’accompagnement</a:t>
            </a: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 des</a:t>
            </a:r>
            <a:b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600" b="1" dirty="0">
                <a:solidFill>
                  <a:srgbClr val="0085B0"/>
                </a:solidFill>
                <a:latin typeface="Trebuchet MS" panose="020B0603020202020204" pitchFamily="34" charset="0"/>
              </a:rPr>
              <a:t>aidants </a:t>
            </a:r>
            <a:r>
              <a:rPr lang="fr-FR" altLang="fr-FR" sz="6600" b="1" dirty="0">
                <a:solidFill>
                  <a:srgbClr val="0085B0"/>
                </a:solidFill>
                <a:latin typeface="Trebuchet MS" panose="020B0603020202020204" pitchFamily="34" charset="0"/>
              </a:rPr>
              <a:t>familiaux</a:t>
            </a: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/>
            </a:r>
            <a:b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endParaRPr lang="fr-FR" altLang="fr-FR" sz="1100" b="1" dirty="0">
              <a:solidFill>
                <a:srgbClr val="008FB4"/>
              </a:solidFill>
              <a:latin typeface="Trebuchet MS" panose="020B0603020202020204" pitchFamily="34" charset="0"/>
            </a:endParaRPr>
          </a:p>
          <a:p>
            <a:pPr marL="940871" indent="-940871" defTabSz="1003596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rebuchet MS" panose="020B0603020202020204" pitchFamily="34" charset="0"/>
              <a:buChar char="●"/>
            </a:pP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L’art-thérapie</a:t>
            </a:r>
            <a:b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comme</a:t>
            </a: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 </a:t>
            </a: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vecteur de lien social</a:t>
            </a:r>
          </a:p>
          <a:p>
            <a:pPr marL="940871" indent="-940871" defTabSz="1003596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rebuchet MS" panose="020B0603020202020204" pitchFamily="34" charset="0"/>
              <a:buChar char="●"/>
            </a:pPr>
            <a:endParaRPr lang="fr-FR" altLang="fr-FR" sz="1100" b="1" dirty="0">
              <a:solidFill>
                <a:srgbClr val="008FB4"/>
              </a:solidFill>
              <a:latin typeface="Trebuchet MS" panose="020B0603020202020204" pitchFamily="34" charset="0"/>
            </a:endParaRPr>
          </a:p>
          <a:p>
            <a:pPr marL="940871" indent="-940871" defTabSz="1003596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rebuchet MS" panose="020B0603020202020204" pitchFamily="34" charset="0"/>
              <a:buChar char="●"/>
            </a:pP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L’éducation thérapeutique</a:t>
            </a:r>
            <a:b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pour la prévention</a:t>
            </a: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/>
            </a:r>
            <a:b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</a:br>
            <a:endParaRPr lang="fr-FR" altLang="fr-FR" sz="1100" b="1" dirty="0">
              <a:solidFill>
                <a:srgbClr val="008FB4"/>
              </a:solidFill>
              <a:latin typeface="Trebuchet MS" panose="020B0603020202020204" pitchFamily="34" charset="0"/>
            </a:endParaRPr>
          </a:p>
          <a:p>
            <a:pPr marL="940871" indent="-940871" defTabSz="1003596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Trebuchet MS" panose="020B0603020202020204" pitchFamily="34" charset="0"/>
              <a:buChar char="●"/>
            </a:pPr>
            <a:r>
              <a:rPr lang="fr-FR" altLang="fr-FR" sz="6600" b="1" dirty="0">
                <a:solidFill>
                  <a:srgbClr val="008FB4"/>
                </a:solidFill>
                <a:latin typeface="Trebuchet MS" panose="020B0603020202020204" pitchFamily="34" charset="0"/>
              </a:rPr>
              <a:t>La médiation familiale</a:t>
            </a:r>
          </a:p>
        </p:txBody>
      </p:sp>
      <p:sp>
        <p:nvSpPr>
          <p:cNvPr id="2" name="Rectangle 1"/>
          <p:cNvSpPr/>
          <p:nvPr/>
        </p:nvSpPr>
        <p:spPr>
          <a:xfrm>
            <a:off x="-67627" y="33759573"/>
            <a:ext cx="16337280" cy="2691735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7" name="Image 26" descr="C:\Users\PC\Dropbox\01-Sophrokhépri\Marketing et Communication\Cocooning Day\Telethon 7 et 8 décembre\logo VMAPI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9" r="459" b="15645"/>
          <a:stretch/>
        </p:blipFill>
        <p:spPr bwMode="auto">
          <a:xfrm>
            <a:off x="2125246" y="34050521"/>
            <a:ext cx="5451212" cy="256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302" y="34502209"/>
            <a:ext cx="7108115" cy="21324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623455" y="9434287"/>
            <a:ext cx="19160837" cy="374729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61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4" t="4262" r="8301" b="15722"/>
          <a:stretch/>
        </p:blipFill>
        <p:spPr>
          <a:xfrm>
            <a:off x="0" y="-166254"/>
            <a:ext cx="16200438" cy="3796621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00" y="15135153"/>
            <a:ext cx="11039575" cy="555172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856990" y="768211"/>
            <a:ext cx="17914418" cy="36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144" tIns="40144" rIns="40144" bIns="40144" numCol="1" anchor="t" anchorCtr="0" compatLnSpc="1">
            <a:prstTxWarp prst="textNoShape">
              <a:avLst/>
            </a:prstTxWarp>
          </a:bodyPr>
          <a:lstStyle/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36" b="1" dirty="0">
                <a:solidFill>
                  <a:srgbClr val="002060"/>
                </a:solidFill>
                <a:latin typeface="Trebuchet MS" panose="020B0603020202020204" pitchFamily="34" charset="0"/>
              </a:rPr>
              <a:t>Changez d’eau 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536" b="1" dirty="0">
                <a:solidFill>
                  <a:srgbClr val="002060"/>
                </a:solidFill>
                <a:latin typeface="Trebuchet MS" panose="020B0603020202020204" pitchFamily="34" charset="0"/>
              </a:rPr>
              <a:t>Changez de vie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" y="27376812"/>
            <a:ext cx="16200438" cy="3665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40144" tIns="40144" rIns="40144" bIns="40144" numCol="1" anchor="t" anchorCtr="0" compatLnSpc="1">
            <a:prstTxWarp prst="textNoShape">
              <a:avLst/>
            </a:prstTxWarp>
          </a:bodyPr>
          <a:lstStyle/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780" b="1" dirty="0">
                <a:solidFill>
                  <a:srgbClr val="002060"/>
                </a:solidFill>
                <a:latin typeface="Trebuchet MS" panose="020B0603020202020204" pitchFamily="34" charset="0"/>
              </a:rPr>
              <a:t>Boire de l’eau, c’est bien</a:t>
            </a:r>
          </a:p>
          <a:p>
            <a:pPr algn="ctr"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780" b="1" dirty="0">
                <a:solidFill>
                  <a:srgbClr val="002060"/>
                </a:solidFill>
                <a:latin typeface="Trebuchet MS" panose="020B0603020202020204" pitchFamily="34" charset="0"/>
              </a:rPr>
              <a:t>La bonne, c’est mieux !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6" y="5999144"/>
            <a:ext cx="9291532" cy="9145008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1330105" y="4678110"/>
            <a:ext cx="7447873" cy="31323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6585" b="1" dirty="0">
                <a:solidFill>
                  <a:srgbClr val="002060"/>
                </a:solidFill>
                <a:latin typeface="Trebuchet MS" panose="020B0603020202020204" pitchFamily="34" charset="0"/>
              </a:rPr>
              <a:t>Dispositif de santé</a:t>
            </a:r>
          </a:p>
          <a:p>
            <a:pPr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390" b="1" dirty="0">
                <a:solidFill>
                  <a:srgbClr val="002060"/>
                </a:solidFill>
                <a:latin typeface="Trebuchet MS" panose="020B0603020202020204" pitchFamily="34" charset="0"/>
              </a:rPr>
              <a:t>Agréée par le </a:t>
            </a:r>
            <a:r>
              <a:rPr lang="fr-FR" altLang="fr-FR" sz="439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Ministère</a:t>
            </a:r>
            <a:br>
              <a:rPr lang="fr-FR" altLang="fr-FR" sz="439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fr-FR" altLang="fr-FR" sz="439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de </a:t>
            </a:r>
            <a:r>
              <a:rPr lang="fr-FR" altLang="fr-FR" sz="4390" b="1" dirty="0">
                <a:solidFill>
                  <a:srgbClr val="002060"/>
                </a:solidFill>
                <a:latin typeface="Trebuchet MS" panose="020B0603020202020204" pitchFamily="34" charset="0"/>
              </a:rPr>
              <a:t>la </a:t>
            </a:r>
            <a:r>
              <a:rPr lang="fr-FR" altLang="fr-FR" sz="439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santé japonais</a:t>
            </a:r>
            <a:endParaRPr lang="fr-FR" altLang="fr-FR" sz="439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defTabSz="100359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439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Brevet mondial</a:t>
            </a:r>
            <a:endParaRPr lang="fr-FR" altLang="fr-FR" sz="439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295" y="30682184"/>
            <a:ext cx="3911965" cy="5062543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330105" y="21424894"/>
            <a:ext cx="139653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defTabSz="1003596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54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ALCALINE</a:t>
            </a:r>
            <a:r>
              <a:rPr lang="fr-FR" altLang="fr-FR" sz="5400" b="1" dirty="0">
                <a:solidFill>
                  <a:srgbClr val="002060"/>
                </a:solidFill>
                <a:latin typeface="Trebuchet MS" panose="020B0603020202020204" pitchFamily="34" charset="0"/>
              </a:rPr>
              <a:t/>
            </a:r>
            <a:br>
              <a:rPr lang="fr-FR" altLang="fr-FR" sz="5400" b="1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fr-FR" sz="5400" b="1" i="1" dirty="0" smtClean="0">
                <a:solidFill>
                  <a:srgbClr val="002060"/>
                </a:solidFill>
              </a:rPr>
              <a:t>ph </a:t>
            </a:r>
            <a:r>
              <a:rPr lang="fr-FR" sz="5400" b="1" i="1" dirty="0">
                <a:solidFill>
                  <a:srgbClr val="002060"/>
                </a:solidFill>
              </a:rPr>
              <a:t>de 8.5 à </a:t>
            </a:r>
            <a:r>
              <a:rPr lang="fr-FR" sz="5400" b="1" i="1" dirty="0" smtClean="0">
                <a:solidFill>
                  <a:srgbClr val="002060"/>
                </a:solidFill>
              </a:rPr>
              <a:t>9.5 neutralise</a:t>
            </a:r>
            <a:r>
              <a:rPr lang="fr-FR" sz="5400" b="1" i="1" dirty="0">
                <a:solidFill>
                  <a:srgbClr val="002060"/>
                </a:solidFill>
              </a:rPr>
              <a:t> </a:t>
            </a:r>
            <a:r>
              <a:rPr lang="fr-FR" sz="5400" b="1" i="1" dirty="0" smtClean="0">
                <a:solidFill>
                  <a:srgbClr val="002060"/>
                </a:solidFill>
              </a:rPr>
              <a:t>l’acidité</a:t>
            </a:r>
          </a:p>
          <a:p>
            <a:pPr marL="857250" indent="-857250" defTabSz="1003596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ANTI OXYDANTE</a:t>
            </a:r>
            <a:b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10 </a:t>
            </a:r>
            <a:r>
              <a:rPr lang="fr-FR" altLang="fr-FR" sz="54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fois plus </a:t>
            </a: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que la </a:t>
            </a:r>
            <a:r>
              <a:rPr lang="fr-FR" altLang="fr-FR" sz="54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vitamine </a:t>
            </a: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</a:t>
            </a:r>
          </a:p>
          <a:p>
            <a:pPr marL="857250" indent="-857250" defTabSz="1003596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HYPER HYDRADANTE</a:t>
            </a:r>
            <a:b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 </a:t>
            </a:r>
            <a:r>
              <a:rPr lang="fr-FR" altLang="fr-FR" sz="5400" b="1" i="1" dirty="0">
                <a:solidFill>
                  <a:srgbClr val="002060"/>
                </a:solidFill>
                <a:latin typeface="Trebuchet MS" panose="020B0603020202020204" pitchFamily="34" charset="0"/>
              </a:rPr>
              <a:t>fois plus </a:t>
            </a:r>
            <a:r>
              <a:rPr lang="fr-FR" altLang="fr-FR" sz="5400" b="1" i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que les eaux habituelles</a:t>
            </a:r>
            <a:endParaRPr lang="fr-FR" altLang="fr-FR" sz="5400" b="1" i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r" defTabSz="1003596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5400" b="1" i="1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marL="857250" indent="-857250" defTabSz="1003596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fr-FR" altLang="fr-FR" sz="54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1302</TotalTime>
  <Words>32</Words>
  <Application>Microsoft Office PowerPoint</Application>
  <PresentationFormat>Personnalisé</PresentationFormat>
  <Paragraphs>27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Trebuchet MS</vt:lpstr>
      <vt:lpstr>Wingdings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khepri</dc:creator>
  <cp:lastModifiedBy>Utilisateur Windows</cp:lastModifiedBy>
  <cp:revision>55</cp:revision>
  <cp:lastPrinted>2021-09-02T06:28:09Z</cp:lastPrinted>
  <dcterms:created xsi:type="dcterms:W3CDTF">2017-06-15T07:25:10Z</dcterms:created>
  <dcterms:modified xsi:type="dcterms:W3CDTF">2021-09-02T06:29:11Z</dcterms:modified>
</cp:coreProperties>
</file>